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handoutMasterIdLst>
    <p:handoutMasterId r:id="rId36"/>
  </p:handoutMasterIdLst>
  <p:sldIdLst>
    <p:sldId id="256" r:id="rId2"/>
    <p:sldId id="257" r:id="rId3"/>
    <p:sldId id="453" r:id="rId4"/>
    <p:sldId id="454" r:id="rId5"/>
    <p:sldId id="457" r:id="rId6"/>
    <p:sldId id="455" r:id="rId7"/>
    <p:sldId id="458" r:id="rId8"/>
    <p:sldId id="462" r:id="rId9"/>
    <p:sldId id="459" r:id="rId10"/>
    <p:sldId id="460" r:id="rId11"/>
    <p:sldId id="461" r:id="rId12"/>
    <p:sldId id="464" r:id="rId13"/>
    <p:sldId id="463" r:id="rId14"/>
    <p:sldId id="465" r:id="rId15"/>
    <p:sldId id="466" r:id="rId16"/>
    <p:sldId id="467" r:id="rId17"/>
    <p:sldId id="470" r:id="rId18"/>
    <p:sldId id="471" r:id="rId19"/>
    <p:sldId id="472" r:id="rId20"/>
    <p:sldId id="469" r:id="rId21"/>
    <p:sldId id="473" r:id="rId22"/>
    <p:sldId id="474" r:id="rId23"/>
    <p:sldId id="475" r:id="rId24"/>
    <p:sldId id="477" r:id="rId25"/>
    <p:sldId id="476" r:id="rId26"/>
    <p:sldId id="478" r:id="rId27"/>
    <p:sldId id="479" r:id="rId28"/>
    <p:sldId id="481" r:id="rId29"/>
    <p:sldId id="480" r:id="rId30"/>
    <p:sldId id="482" r:id="rId31"/>
    <p:sldId id="483" r:id="rId32"/>
    <p:sldId id="484" r:id="rId33"/>
    <p:sldId id="485" r:id="rId34"/>
  </p:sldIdLst>
  <p:sldSz cx="9144000" cy="5715000" type="screen16x1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C4D7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240" autoAdjust="0"/>
    <p:restoredTop sz="90959" autoAdjust="0"/>
  </p:normalViewPr>
  <p:slideViewPr>
    <p:cSldViewPr>
      <p:cViewPr>
        <p:scale>
          <a:sx n="120" d="100"/>
          <a:sy n="120" d="100"/>
        </p:scale>
        <p:origin x="2976" y="1184"/>
      </p:cViewPr>
      <p:guideLst>
        <p:guide orient="horz" pos="180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notesMaster" Target="notesMasters/notesMaster1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presProps" Target="presProps.xml"/><Relationship Id="rId38" Type="http://schemas.openxmlformats.org/officeDocument/2006/relationships/viewProps" Target="viewProps.xml"/><Relationship Id="rId39" Type="http://schemas.openxmlformats.org/officeDocument/2006/relationships/theme" Target="theme/theme1.xml"/><Relationship Id="rId4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384E5B-0B7C-A143-A087-04B582FC4BEF}" type="datetimeFigureOut">
              <a:rPr kumimoji="1" lang="zh-CN" altLang="en-US" smtClean="0"/>
              <a:t>2016/10/9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8370ED-3FEA-E543-9D41-DF20FAD761C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5519178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D7DB94-E0DE-4F0F-A9B7-54654CD8C8B1}" type="datetimeFigureOut">
              <a:rPr lang="zh-CN" altLang="en-US" smtClean="0"/>
              <a:t>2016/10/9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84A077-83E9-49A7-9F59-234D78BD694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02659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err="1" smtClean="0"/>
              <a:t>js</a:t>
            </a:r>
            <a:r>
              <a:rPr kumimoji="1" lang="zh-CN" altLang="en-US" dirty="0" smtClean="0"/>
              <a:t>很好，但是问题在性能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09119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>
                <a:latin typeface="+mn-lt"/>
              </a:rPr>
              <a:t>IMC:</a:t>
            </a:r>
            <a:r>
              <a:rPr kumimoji="1" lang="zh-CN" altLang="en-US" dirty="0" smtClean="0">
                <a:latin typeface="+mn-lt"/>
              </a:rPr>
              <a:t> </a:t>
            </a:r>
            <a:r>
              <a:rPr lang="en-US" altLang="zh-CN" dirty="0" smtClean="0">
                <a:latin typeface="+mn-lt"/>
              </a:rPr>
              <a:t>send arbitrary data via our </a:t>
            </a:r>
            <a:r>
              <a:rPr lang="en-US" altLang="zh-CN" dirty="0" err="1" smtClean="0">
                <a:latin typeface="+mn-lt"/>
              </a:rPr>
              <a:t>intermodule</a:t>
            </a:r>
            <a:r>
              <a:rPr lang="en-US" altLang="zh-CN" dirty="0" smtClean="0">
                <a:latin typeface="+mn-lt"/>
              </a:rPr>
              <a:t> communication interface</a:t>
            </a:r>
          </a:p>
          <a:p>
            <a:r>
              <a:rPr lang="en-US" altLang="zh-CN" dirty="0" smtClean="0">
                <a:latin typeface="+mn-lt"/>
              </a:rPr>
              <a:t>Sandbox:</a:t>
            </a:r>
            <a:r>
              <a:rPr lang="zh-CN" altLang="en-US" dirty="0" smtClean="0">
                <a:latin typeface="+mn-lt"/>
              </a:rPr>
              <a:t> </a:t>
            </a:r>
            <a:r>
              <a:rPr lang="en-US" altLang="zh-CN" dirty="0" smtClean="0">
                <a:latin typeface="+mn-lt"/>
              </a:rPr>
              <a:t>execute any reachable instruction block in the validated text segment,</a:t>
            </a:r>
            <a:r>
              <a:rPr lang="zh-CN" altLang="en-US" dirty="0" smtClean="0">
                <a:latin typeface="+mn-lt"/>
              </a:rPr>
              <a:t> </a:t>
            </a:r>
            <a:r>
              <a:rPr lang="en-US" altLang="zh-CN" dirty="0" smtClean="0">
                <a:latin typeface="+mn-lt"/>
              </a:rPr>
              <a:t>or</a:t>
            </a:r>
            <a:r>
              <a:rPr lang="zh-CN" altLang="en-US" dirty="0" smtClean="0">
                <a:latin typeface="+mn-lt"/>
              </a:rPr>
              <a:t> </a:t>
            </a:r>
            <a:r>
              <a:rPr lang="en-US" altLang="zh-CN" dirty="0" smtClean="0">
                <a:latin typeface="+mn-lt"/>
              </a:rPr>
              <a:t>exercise the </a:t>
            </a:r>
            <a:r>
              <a:rPr lang="en-US" altLang="zh-CN" dirty="0" err="1" smtClean="0">
                <a:latin typeface="+mn-lt"/>
              </a:rPr>
              <a:t>NaCl</a:t>
            </a:r>
            <a:r>
              <a:rPr lang="en-US" altLang="zh-CN" dirty="0" smtClean="0">
                <a:latin typeface="+mn-lt"/>
              </a:rPr>
              <a:t> application binary interface to access runtime services </a:t>
            </a:r>
          </a:p>
          <a:p>
            <a:r>
              <a:rPr lang="en-US" altLang="zh-CN" dirty="0" smtClean="0">
                <a:latin typeface="+mn-lt"/>
              </a:rPr>
              <a:t>Service</a:t>
            </a:r>
            <a:r>
              <a:rPr lang="zh-CN" altLang="en-US" dirty="0" smtClean="0">
                <a:latin typeface="+mn-lt"/>
              </a:rPr>
              <a:t> </a:t>
            </a:r>
            <a:r>
              <a:rPr lang="en-US" altLang="zh-CN" dirty="0" smtClean="0">
                <a:latin typeface="+mn-lt"/>
              </a:rPr>
              <a:t>Runtime:</a:t>
            </a:r>
            <a:r>
              <a:rPr lang="zh-CN" altLang="en-US" dirty="0" smtClean="0">
                <a:latin typeface="+mn-lt"/>
              </a:rPr>
              <a:t> </a:t>
            </a:r>
            <a:r>
              <a:rPr lang="en-US" altLang="zh-CN" dirty="0" smtClean="0">
                <a:latin typeface="+mn-lt"/>
              </a:rPr>
              <a:t>unmoderated access to the native operating system’s system call interface </a:t>
            </a: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97807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>
                <a:latin typeface="+mn-lt"/>
              </a:rPr>
              <a:t>IMC:</a:t>
            </a:r>
            <a:r>
              <a:rPr kumimoji="1" lang="zh-CN" altLang="en-US" dirty="0" smtClean="0">
                <a:latin typeface="+mn-lt"/>
              </a:rPr>
              <a:t> </a:t>
            </a:r>
            <a:r>
              <a:rPr lang="en-US" altLang="zh-CN" dirty="0" smtClean="0">
                <a:latin typeface="+mn-lt"/>
              </a:rPr>
              <a:t>send arbitrary data via our </a:t>
            </a:r>
            <a:r>
              <a:rPr lang="en-US" altLang="zh-CN" dirty="0" err="1" smtClean="0">
                <a:latin typeface="+mn-lt"/>
              </a:rPr>
              <a:t>intermodule</a:t>
            </a:r>
            <a:r>
              <a:rPr lang="en-US" altLang="zh-CN" dirty="0" smtClean="0">
                <a:latin typeface="+mn-lt"/>
              </a:rPr>
              <a:t> communication interface</a:t>
            </a:r>
          </a:p>
          <a:p>
            <a:r>
              <a:rPr lang="en-US" altLang="zh-CN" dirty="0" smtClean="0">
                <a:latin typeface="+mn-lt"/>
              </a:rPr>
              <a:t>Sandbox:</a:t>
            </a:r>
            <a:r>
              <a:rPr lang="zh-CN" altLang="en-US" dirty="0" smtClean="0">
                <a:latin typeface="+mn-lt"/>
              </a:rPr>
              <a:t> </a:t>
            </a:r>
            <a:r>
              <a:rPr lang="en-US" altLang="zh-CN" dirty="0" smtClean="0">
                <a:latin typeface="+mn-lt"/>
              </a:rPr>
              <a:t>execute any reachable instruction block in the validated text segment,</a:t>
            </a:r>
            <a:r>
              <a:rPr lang="zh-CN" altLang="en-US" dirty="0" smtClean="0">
                <a:latin typeface="+mn-lt"/>
              </a:rPr>
              <a:t> </a:t>
            </a:r>
            <a:r>
              <a:rPr lang="en-US" altLang="zh-CN" dirty="0" smtClean="0">
                <a:latin typeface="+mn-lt"/>
              </a:rPr>
              <a:t>or</a:t>
            </a:r>
            <a:r>
              <a:rPr lang="zh-CN" altLang="en-US" dirty="0" smtClean="0">
                <a:latin typeface="+mn-lt"/>
              </a:rPr>
              <a:t> </a:t>
            </a:r>
            <a:r>
              <a:rPr lang="en-US" altLang="zh-CN" dirty="0" smtClean="0">
                <a:latin typeface="+mn-lt"/>
              </a:rPr>
              <a:t>exercise the </a:t>
            </a:r>
            <a:r>
              <a:rPr lang="en-US" altLang="zh-CN" dirty="0" err="1" smtClean="0">
                <a:latin typeface="+mn-lt"/>
              </a:rPr>
              <a:t>NaCl</a:t>
            </a:r>
            <a:r>
              <a:rPr lang="en-US" altLang="zh-CN" dirty="0" smtClean="0">
                <a:latin typeface="+mn-lt"/>
              </a:rPr>
              <a:t> application binary interface to access runtime services </a:t>
            </a:r>
          </a:p>
          <a:p>
            <a:r>
              <a:rPr lang="en-US" altLang="zh-CN" dirty="0" smtClean="0">
                <a:latin typeface="+mn-lt"/>
              </a:rPr>
              <a:t>Service</a:t>
            </a:r>
            <a:r>
              <a:rPr lang="zh-CN" altLang="en-US" dirty="0" smtClean="0">
                <a:latin typeface="+mn-lt"/>
              </a:rPr>
              <a:t> </a:t>
            </a:r>
            <a:r>
              <a:rPr lang="en-US" altLang="zh-CN" dirty="0" smtClean="0">
                <a:latin typeface="+mn-lt"/>
              </a:rPr>
              <a:t>Runtime:</a:t>
            </a:r>
            <a:r>
              <a:rPr lang="zh-CN" altLang="en-US" dirty="0" smtClean="0">
                <a:latin typeface="+mn-lt"/>
              </a:rPr>
              <a:t> </a:t>
            </a:r>
            <a:r>
              <a:rPr lang="en-US" altLang="zh-CN" dirty="0" smtClean="0">
                <a:latin typeface="+mn-lt"/>
              </a:rPr>
              <a:t>unmoderated access to the native operating system’s system call interface </a:t>
            </a: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22672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21805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C</a:t>
            </a:r>
            <a:r>
              <a:rPr kumimoji="1" lang="zh-CN" altLang="en-US" dirty="0" smtClean="0"/>
              <a:t>和</a:t>
            </a:r>
            <a:r>
              <a:rPr kumimoji="1" lang="en-US" altLang="zh-CN" dirty="0" err="1" smtClean="0"/>
              <a:t>js</a:t>
            </a:r>
            <a:r>
              <a:rPr kumimoji="1" lang="zh-CN" altLang="en-US" dirty="0" smtClean="0"/>
              <a:t>要是可以在一起，那就很好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84906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C</a:t>
            </a:r>
            <a:r>
              <a:rPr kumimoji="1" lang="zh-CN" altLang="en-US" dirty="0" smtClean="0"/>
              <a:t>和</a:t>
            </a:r>
            <a:r>
              <a:rPr kumimoji="1" lang="en-US" altLang="zh-CN" dirty="0" err="1" smtClean="0"/>
              <a:t>js</a:t>
            </a:r>
            <a:r>
              <a:rPr kumimoji="1" lang="zh-CN" altLang="en-US" dirty="0" smtClean="0"/>
              <a:t>要是可以在一起，那就很好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96139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NaCl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是完全跨平台的，一种是编译成各个平台的机器码，一种是利用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LLVM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类似的中间代码，在运行时去解释中间代码。前者是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NaCl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，后者被称作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PNaCl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，但做的事情是一样的，都是为了在浏览器里运行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Native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代码</a:t>
            </a:r>
          </a:p>
          <a:p>
            <a:r>
              <a:rPr lang="zh-CN" altLang="en-US" dirty="0" smtClean="0"/>
              <a:t/>
            </a:r>
            <a:br>
              <a:rPr lang="zh-CN" altLang="en-US" dirty="0" smtClean="0"/>
            </a:b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32252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err="1" smtClean="0"/>
              <a:t>NaCl</a:t>
            </a:r>
            <a:r>
              <a:rPr kumimoji="1" lang="zh-CN" altLang="en-US" dirty="0" smtClean="0"/>
              <a:t>内层沙盒很厉害</a:t>
            </a:r>
            <a:endParaRPr kumimoji="1" lang="en-US" altLang="zh-CN" dirty="0" smtClean="0"/>
          </a:p>
          <a:p>
            <a:r>
              <a:rPr kumimoji="1" lang="en-US" altLang="zh-CN" dirty="0" err="1" smtClean="0"/>
              <a:t>ptrace</a:t>
            </a:r>
            <a:r>
              <a:rPr kumimoji="1" lang="zh-CN" altLang="en-US" dirty="0" smtClean="0"/>
              <a:t>很多</a:t>
            </a:r>
            <a:r>
              <a:rPr kumimoji="1" lang="en-US" altLang="zh-CN" dirty="0" smtClean="0"/>
              <a:t>OJ</a:t>
            </a:r>
            <a:r>
              <a:rPr kumimoji="1" lang="zh-CN" altLang="en-US" dirty="0" smtClean="0"/>
              <a:t>网站在用它来做隔离</a:t>
            </a:r>
            <a:endParaRPr kumimoji="1" lang="en-US" altLang="zh-CN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54553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两种做法，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segment matching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address sandboxing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，第一种可以发现错误，第二种只能保证正确但是性能好。</a:t>
            </a:r>
          </a:p>
          <a:p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NaCl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是第二种，但是做了优化，就是通过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zero based text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把第二步的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操作优化没了。。</a:t>
            </a: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08026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那时对浏览器的期望是很高的，业界都在鼓吹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BS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架构会取代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CS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，甚至有浏览器就是平台的极端思想。但是现实是残酷的，浏览器的表现力远远不能达到期望，功能和效率都很差。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于是业界搞出了些权宜方案，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Netscape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推出了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NPAPI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，给浏览器上打了洞，允许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native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代码运行，但是这个接口是很简陋的，只能用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开发，浏览器只负责加载插件，其它一切支持都没有，要插件自己搞定，作为扩展开发接口显然远远不够。</a:t>
            </a:r>
            <a:r>
              <a:rPr lang="zh-CN" altLang="en-US" dirty="0" smtClean="0"/>
              <a:t/>
            </a:r>
            <a:br>
              <a:rPr lang="zh-CN" altLang="en-US" dirty="0" smtClean="0"/>
            </a:b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594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JS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just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traditional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js</a:t>
            </a:r>
            <a:endParaRPr lang="en-US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JavaScript in turn invokes the </a:t>
            </a: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NaCl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browser plugin to load the image processing library into a </a:t>
            </a: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NaCl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container.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Service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Runtime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基于操作系统提供更高的抽象</a:t>
            </a:r>
            <a:endParaRPr lang="en-US" altLang="zh-CN" sz="12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Storage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Service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是另一个插件</a:t>
            </a:r>
            <a:endParaRPr lang="en-US" altLang="zh-CN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94508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>
                <a:latin typeface="+mn-lt"/>
              </a:rPr>
              <a:t>IMC:</a:t>
            </a:r>
            <a:r>
              <a:rPr kumimoji="1" lang="zh-CN" altLang="en-US" dirty="0" smtClean="0">
                <a:latin typeface="+mn-lt"/>
              </a:rPr>
              <a:t> </a:t>
            </a:r>
            <a:r>
              <a:rPr lang="en-US" altLang="zh-CN" dirty="0" smtClean="0">
                <a:latin typeface="+mn-lt"/>
              </a:rPr>
              <a:t>send arbitrary data via our </a:t>
            </a:r>
            <a:r>
              <a:rPr lang="en-US" altLang="zh-CN" dirty="0" err="1" smtClean="0">
                <a:latin typeface="+mn-lt"/>
              </a:rPr>
              <a:t>intermodule</a:t>
            </a:r>
            <a:r>
              <a:rPr lang="en-US" altLang="zh-CN" dirty="0" smtClean="0">
                <a:latin typeface="+mn-lt"/>
              </a:rPr>
              <a:t> communication interface</a:t>
            </a:r>
          </a:p>
          <a:p>
            <a:r>
              <a:rPr lang="en-US" altLang="zh-CN" dirty="0" smtClean="0">
                <a:latin typeface="+mn-lt"/>
              </a:rPr>
              <a:t>Sandbox:</a:t>
            </a:r>
            <a:r>
              <a:rPr lang="zh-CN" altLang="en-US" dirty="0" smtClean="0">
                <a:latin typeface="+mn-lt"/>
              </a:rPr>
              <a:t> </a:t>
            </a:r>
            <a:r>
              <a:rPr lang="en-US" altLang="zh-CN" dirty="0" smtClean="0">
                <a:latin typeface="+mn-lt"/>
              </a:rPr>
              <a:t>execute any reachable instruction block in the validated text segment,</a:t>
            </a:r>
            <a:r>
              <a:rPr lang="zh-CN" altLang="en-US" dirty="0" smtClean="0">
                <a:latin typeface="+mn-lt"/>
              </a:rPr>
              <a:t> </a:t>
            </a:r>
            <a:r>
              <a:rPr lang="en-US" altLang="zh-CN" dirty="0" smtClean="0">
                <a:latin typeface="+mn-lt"/>
              </a:rPr>
              <a:t>or</a:t>
            </a:r>
            <a:r>
              <a:rPr lang="zh-CN" altLang="en-US" dirty="0" smtClean="0">
                <a:latin typeface="+mn-lt"/>
              </a:rPr>
              <a:t> </a:t>
            </a:r>
            <a:r>
              <a:rPr lang="en-US" altLang="zh-CN" dirty="0" smtClean="0">
                <a:latin typeface="+mn-lt"/>
              </a:rPr>
              <a:t>exercise the </a:t>
            </a:r>
            <a:r>
              <a:rPr lang="en-US" altLang="zh-CN" dirty="0" err="1" smtClean="0">
                <a:latin typeface="+mn-lt"/>
              </a:rPr>
              <a:t>NaCl</a:t>
            </a:r>
            <a:r>
              <a:rPr lang="en-US" altLang="zh-CN" dirty="0" smtClean="0">
                <a:latin typeface="+mn-lt"/>
              </a:rPr>
              <a:t> application binary interface to access runtime services </a:t>
            </a:r>
          </a:p>
          <a:p>
            <a:r>
              <a:rPr lang="en-US" altLang="zh-CN" dirty="0" smtClean="0">
                <a:latin typeface="+mn-lt"/>
              </a:rPr>
              <a:t>Service</a:t>
            </a:r>
            <a:r>
              <a:rPr lang="zh-CN" altLang="en-US" dirty="0" smtClean="0">
                <a:latin typeface="+mn-lt"/>
              </a:rPr>
              <a:t> </a:t>
            </a:r>
            <a:r>
              <a:rPr lang="en-US" altLang="zh-CN" dirty="0" smtClean="0">
                <a:latin typeface="+mn-lt"/>
              </a:rPr>
              <a:t>Runtime:</a:t>
            </a:r>
            <a:r>
              <a:rPr lang="zh-CN" altLang="en-US" dirty="0" smtClean="0">
                <a:latin typeface="+mn-lt"/>
              </a:rPr>
              <a:t> </a:t>
            </a:r>
            <a:r>
              <a:rPr lang="en-US" altLang="zh-CN" dirty="0" smtClean="0">
                <a:latin typeface="+mn-lt"/>
              </a:rPr>
              <a:t>unmoderated access to the native operating system’s system call interface </a:t>
            </a: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28173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775356"/>
            <a:ext cx="7772400" cy="1225021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238500"/>
            <a:ext cx="6400800" cy="14605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7A40B-EA42-4A59-BDB5-85EFA65BC5FC}" type="datetimeFigureOut">
              <a:rPr lang="zh-CN" altLang="en-US" smtClean="0"/>
              <a:t>2016/10/9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61422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7A40B-EA42-4A59-BDB5-85EFA65BC5FC}" type="datetimeFigureOut">
              <a:rPr lang="zh-CN" altLang="en-US" smtClean="0"/>
              <a:t>2016/10/9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08450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28867"/>
            <a:ext cx="2057400" cy="4876271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28867"/>
            <a:ext cx="6019800" cy="4876271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7A40B-EA42-4A59-BDB5-85EFA65BC5FC}" type="datetimeFigureOut">
              <a:rPr lang="zh-CN" altLang="en-US" smtClean="0"/>
              <a:t>2016/10/9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95668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28866"/>
            <a:ext cx="8229600" cy="900442"/>
          </a:xfrm>
        </p:spPr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7A40B-EA42-4A59-BDB5-85EFA65BC5FC}" type="datetimeFigureOut">
              <a:rPr lang="zh-CN" altLang="en-US" smtClean="0"/>
              <a:t>2016/10/9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57078" y="457235"/>
            <a:ext cx="524621" cy="480053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95601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672418"/>
            <a:ext cx="7772400" cy="1135062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422261"/>
            <a:ext cx="7772400" cy="1250156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7A40B-EA42-4A59-BDB5-85EFA65BC5FC}" type="datetimeFigureOut">
              <a:rPr lang="zh-CN" altLang="en-US" smtClean="0"/>
              <a:t>2016/10/9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0" y="3793604"/>
            <a:ext cx="611560" cy="480053"/>
          </a:xfrm>
          <a:prstGeom prst="rect">
            <a:avLst/>
          </a:prstGeom>
          <a:solidFill>
            <a:srgbClr val="6325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46946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333501"/>
            <a:ext cx="4038600" cy="377163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333501"/>
            <a:ext cx="4038600" cy="377163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7A40B-EA42-4A59-BDB5-85EFA65BC5FC}" type="datetimeFigureOut">
              <a:rPr lang="zh-CN" altLang="en-US" smtClean="0"/>
              <a:t>2016/10/9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37143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79261"/>
            <a:ext cx="4040188" cy="53313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812396"/>
            <a:ext cx="4040188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9" y="1279261"/>
            <a:ext cx="4041775" cy="53313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9" y="1812396"/>
            <a:ext cx="4041775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7A40B-EA42-4A59-BDB5-85EFA65BC5FC}" type="datetimeFigureOut">
              <a:rPr lang="zh-CN" altLang="en-US" smtClean="0"/>
              <a:t>2016/10/9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1941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7A40B-EA42-4A59-BDB5-85EFA65BC5FC}" type="datetimeFigureOut">
              <a:rPr lang="zh-CN" altLang="en-US" smtClean="0"/>
              <a:t>2016/10/9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08259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7A40B-EA42-4A59-BDB5-85EFA65BC5FC}" type="datetimeFigureOut">
              <a:rPr lang="zh-CN" altLang="en-US" smtClean="0"/>
              <a:t>2016/10/9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34225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4" y="227541"/>
            <a:ext cx="3008313" cy="96837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27544"/>
            <a:ext cx="5111750" cy="487759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4" y="1195919"/>
            <a:ext cx="3008313" cy="390921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7A40B-EA42-4A59-BDB5-85EFA65BC5FC}" type="datetimeFigureOut">
              <a:rPr lang="zh-CN" altLang="en-US" smtClean="0"/>
              <a:t>2016/10/9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68530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000500"/>
            <a:ext cx="5486400" cy="47228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510646"/>
            <a:ext cx="5486400" cy="3429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472783"/>
            <a:ext cx="5486400" cy="67071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7A40B-EA42-4A59-BDB5-85EFA65BC5FC}" type="datetimeFigureOut">
              <a:rPr lang="zh-CN" altLang="en-US" smtClean="0"/>
              <a:t>2016/10/9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02172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28866"/>
            <a:ext cx="8229600" cy="952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333501"/>
            <a:ext cx="8229600" cy="3771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5296960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A7A40B-EA42-4A59-BDB5-85EFA65BC5FC}" type="datetimeFigureOut">
              <a:rPr lang="zh-CN" altLang="en-US" smtClean="0"/>
              <a:t>2016/10/9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5296960"/>
            <a:ext cx="2895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5296960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E361C3-C043-4A6E-BDCE-8DA1E7D90A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09056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Myriad Pro Cond" pitchFamily="34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Myriad Pro Light SemiCond" pitchFamily="34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Myriad Pro Light SemiCond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Myriad Pro Light SemiCond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Myriad Pro Light SemiCond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Myriad Pro Light SemiCond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s.umd.edu/class/spring2011/cmsc838g/lectures/Feb.22.SFI.pdf" TargetMode="External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19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evelopers.googleblog.com/2009/07/native-client-security-contest-results.html" TargetMode="External"/><Relationship Id="rId3" Type="http://schemas.openxmlformats.org/officeDocument/2006/relationships/image" Target="../media/image29.tif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2.tiff"/><Relationship Id="rId5" Type="http://schemas.openxmlformats.org/officeDocument/2006/relationships/image" Target="../media/image3.tiff"/><Relationship Id="rId6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tiff"/><Relationship Id="rId3" Type="http://schemas.openxmlformats.org/officeDocument/2006/relationships/image" Target="../media/image33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4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9.tiff"/><Relationship Id="rId7" Type="http://schemas.openxmlformats.org/officeDocument/2006/relationships/image" Target="../media/image10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4" Type="http://schemas.openxmlformats.org/officeDocument/2006/relationships/image" Target="../media/image12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hyperlink" Target="https://www.cs.umd.edu/class/spring2011/cmsc838g/lectures/Feb.22.SFI.pdf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1" y="-1"/>
            <a:ext cx="9144000" cy="3722481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标题 4"/>
          <p:cNvSpPr>
            <a:spLocks noGrp="1"/>
          </p:cNvSpPr>
          <p:nvPr>
            <p:ph type="ctrTitle"/>
          </p:nvPr>
        </p:nvSpPr>
        <p:spPr>
          <a:xfrm>
            <a:off x="683568" y="2497460"/>
            <a:ext cx="7772400" cy="1225021"/>
          </a:xfrm>
        </p:spPr>
        <p:txBody>
          <a:bodyPr>
            <a:normAutofit/>
          </a:bodyPr>
          <a:lstStyle/>
          <a:p>
            <a:r>
              <a:rPr kumimoji="1" lang="en-US" altLang="zh-CN" sz="6000" dirty="0" smtClean="0">
                <a:solidFill>
                  <a:schemeClr val="bg1"/>
                </a:solidFill>
                <a:latin typeface="+mj-lt"/>
              </a:rPr>
              <a:t>Native</a:t>
            </a:r>
            <a:r>
              <a:rPr kumimoji="1" lang="zh-CN" altLang="en-US" sz="60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kumimoji="1" lang="en-US" altLang="zh-CN" sz="6000" dirty="0" smtClean="0">
                <a:solidFill>
                  <a:schemeClr val="bg1"/>
                </a:solidFill>
                <a:latin typeface="+mj-lt"/>
              </a:rPr>
              <a:t>Client</a:t>
            </a:r>
            <a:endParaRPr kumimoji="1" lang="zh-CN" altLang="en-US" sz="6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683568" y="3805798"/>
            <a:ext cx="712879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4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 Sandbox for Portable, Untrusted x86 Native Code </a:t>
            </a:r>
          </a:p>
        </p:txBody>
      </p:sp>
    </p:spTree>
    <p:extLst>
      <p:ext uri="{BB962C8B-B14F-4D97-AF65-F5344CB8AC3E}">
        <p14:creationId xmlns:p14="http://schemas.microsoft.com/office/powerpoint/2010/main" val="2588494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+mj-lt"/>
              </a:rPr>
              <a:t>RW-Software</a:t>
            </a:r>
            <a:r>
              <a:rPr kumimoji="1" lang="zh-CN" altLang="en-US" dirty="0">
                <a:latin typeface="+mj-lt"/>
              </a:rPr>
              <a:t> </a:t>
            </a:r>
            <a:r>
              <a:rPr kumimoji="1" lang="en-US" altLang="zh-CN" dirty="0">
                <a:latin typeface="+mj-lt"/>
              </a:rPr>
              <a:t>Fault</a:t>
            </a:r>
            <a:r>
              <a:rPr kumimoji="1" lang="zh-CN" altLang="en-US" dirty="0">
                <a:latin typeface="+mj-lt"/>
              </a:rPr>
              <a:t> </a:t>
            </a:r>
            <a:r>
              <a:rPr kumimoji="1" lang="en-US" altLang="zh-CN" dirty="0">
                <a:latin typeface="+mj-lt"/>
              </a:rPr>
              <a:t>Isolation</a:t>
            </a:r>
            <a:endParaRPr kumimoji="1" lang="zh-CN" altLang="en-US" dirty="0">
              <a:latin typeface="+mj-lt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389876" y="5276074"/>
            <a:ext cx="12706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/>
              <a:t>F</a:t>
            </a:r>
            <a:r>
              <a:rPr kumimoji="1" lang="en-US" altLang="zh-CN" sz="1200" dirty="0" smtClean="0"/>
              <a:t>rom</a:t>
            </a:r>
            <a:r>
              <a:rPr kumimoji="1" lang="zh-CN" altLang="en-US" sz="1200" dirty="0" smtClean="0"/>
              <a:t> </a:t>
            </a:r>
            <a:r>
              <a:rPr kumimoji="1" lang="en-US" altLang="zh-CN" sz="1200" dirty="0" smtClean="0">
                <a:hlinkClick r:id="rId3"/>
              </a:rPr>
              <a:t>cs.umd.edu</a:t>
            </a:r>
            <a:endParaRPr kumimoji="1" lang="zh-CN" altLang="en-US" sz="1200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912" y="3384026"/>
            <a:ext cx="5096657" cy="1421378"/>
          </a:xfrm>
          <a:prstGeom prst="rect">
            <a:avLst/>
          </a:prstGeom>
          <a:solidFill>
            <a:srgbClr val="000000">
              <a:shade val="95000"/>
            </a:srgbClr>
          </a:solidFill>
          <a:ln w="28575" cap="sq">
            <a:solidFill>
              <a:schemeClr val="accent1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0998" y="1212962"/>
            <a:ext cx="5105571" cy="1720432"/>
          </a:xfrm>
          <a:prstGeom prst="rect">
            <a:avLst/>
          </a:prstGeom>
          <a:solidFill>
            <a:srgbClr val="000000">
              <a:shade val="95000"/>
            </a:srgbClr>
          </a:solidFill>
          <a:ln w="6350" cap="sq">
            <a:solidFill>
              <a:schemeClr val="accent1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sp>
        <p:nvSpPr>
          <p:cNvPr id="9" name="文本框 8"/>
          <p:cNvSpPr txBox="1"/>
          <p:nvPr/>
        </p:nvSpPr>
        <p:spPr>
          <a:xfrm>
            <a:off x="5220072" y="841276"/>
            <a:ext cx="19475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Segment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Matching</a:t>
            </a:r>
            <a:endParaRPr kumimoji="1"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5220072" y="3014694"/>
            <a:ext cx="2068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Address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Sandboxing</a:t>
            </a:r>
            <a:endParaRPr kumimoji="1" lang="zh-CN" altLang="en-US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288" y="1025942"/>
            <a:ext cx="3442123" cy="4144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2497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zh-CN" dirty="0" smtClean="0">
                <a:latin typeface="+mj-lt"/>
              </a:rPr>
              <a:t>RW-</a:t>
            </a:r>
            <a:r>
              <a:rPr lang="en-US" altLang="zh-CN" dirty="0" smtClean="0">
                <a:latin typeface="+mj-lt"/>
              </a:rPr>
              <a:t>ActiveX</a:t>
            </a:r>
            <a:endParaRPr kumimoji="1" lang="zh-CN" altLang="en-US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57199" y="1333501"/>
                <a:ext cx="4797265" cy="3771636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kumimoji="1" lang="en-US" altLang="zh-CN" dirty="0" smtClean="0">
                    <a:latin typeface="+mn-lt"/>
                  </a:rPr>
                  <a:t>BS</a:t>
                </a:r>
                <a:r>
                  <a:rPr kumimoji="1" lang="zh-CN" altLang="en-US" dirty="0" smtClean="0">
                    <a:latin typeface="+mn-lt"/>
                  </a:rPr>
                  <a:t> </a:t>
                </a:r>
                <a:r>
                  <a:rPr kumimoji="1" lang="en-US" altLang="zh-CN" dirty="0" smtClean="0">
                    <a:latin typeface="+mn-lt"/>
                  </a:rPr>
                  <a:t>is</a:t>
                </a:r>
                <a:r>
                  <a:rPr kumimoji="1" lang="zh-CN" altLang="en-US" dirty="0" smtClean="0">
                    <a:latin typeface="+mn-lt"/>
                  </a:rPr>
                  <a:t> </a:t>
                </a:r>
                <a:r>
                  <a:rPr kumimoji="1" lang="en-US" altLang="zh-CN" dirty="0" smtClean="0">
                    <a:latin typeface="+mn-lt"/>
                  </a:rPr>
                  <a:t>better,</a:t>
                </a:r>
                <a:r>
                  <a:rPr kumimoji="1" lang="zh-CN" altLang="en-US" dirty="0" smtClean="0">
                    <a:latin typeface="+mn-lt"/>
                  </a:rPr>
                  <a:t> </a:t>
                </a:r>
                <a:r>
                  <a:rPr kumimoji="1" lang="en-US" altLang="zh-CN" dirty="0" smtClean="0">
                    <a:latin typeface="+mn-lt"/>
                  </a:rPr>
                  <a:t>browser</a:t>
                </a:r>
                <a:r>
                  <a:rPr kumimoji="1" lang="zh-CN" altLang="en-US" dirty="0" smtClean="0">
                    <a:latin typeface="+mn-lt"/>
                  </a:rPr>
                  <a:t> </a:t>
                </a:r>
                <a:r>
                  <a:rPr kumimoji="1" lang="en-US" altLang="zh-CN" dirty="0" smtClean="0">
                    <a:latin typeface="+mn-lt"/>
                  </a:rPr>
                  <a:t>is</a:t>
                </a:r>
                <a:r>
                  <a:rPr kumimoji="1" lang="zh-CN" altLang="en-US" dirty="0" smtClean="0">
                    <a:latin typeface="+mn-lt"/>
                  </a:rPr>
                  <a:t> </a:t>
                </a:r>
                <a:r>
                  <a:rPr kumimoji="1" lang="en-US" altLang="zh-CN" dirty="0" smtClean="0">
                    <a:latin typeface="+mn-lt"/>
                  </a:rPr>
                  <a:t>platform.</a:t>
                </a:r>
              </a:p>
              <a:p>
                <a:r>
                  <a:rPr kumimoji="1" lang="en-US" altLang="zh-CN" dirty="0" smtClean="0">
                    <a:latin typeface="+mn-lt"/>
                  </a:rPr>
                  <a:t>Only</a:t>
                </a:r>
                <a:r>
                  <a:rPr kumimoji="1" lang="zh-CN" altLang="en-US" dirty="0" smtClean="0">
                    <a:latin typeface="+mn-lt"/>
                  </a:rPr>
                  <a:t> </a:t>
                </a:r>
                <a:r>
                  <a:rPr kumimoji="1" lang="en-US" altLang="zh-CN" dirty="0" smtClean="0">
                    <a:latin typeface="+mn-lt"/>
                  </a:rPr>
                  <a:t>support</a:t>
                </a:r>
                <a:r>
                  <a:rPr kumimoji="1" lang="zh-CN" altLang="en-US" dirty="0" smtClean="0">
                    <a:latin typeface="+mn-lt"/>
                  </a:rPr>
                  <a:t> </a:t>
                </a:r>
                <a:r>
                  <a:rPr kumimoji="1" lang="en-US" altLang="zh-CN" dirty="0" smtClean="0">
                    <a:latin typeface="+mn-lt"/>
                  </a:rPr>
                  <a:t>IE</a:t>
                </a:r>
                <a:r>
                  <a:rPr kumimoji="1" lang="zh-CN" altLang="en-US" dirty="0" smtClean="0">
                    <a:latin typeface="+mn-lt"/>
                  </a:rPr>
                  <a:t> </a:t>
                </a:r>
                <a:r>
                  <a:rPr kumimoji="1" lang="en-US" altLang="zh-CN" dirty="0" smtClean="0">
                    <a:latin typeface="+mn-lt"/>
                  </a:rPr>
                  <a:t>in</a:t>
                </a:r>
                <a:r>
                  <a:rPr kumimoji="1" lang="zh-CN" altLang="en-US" dirty="0" smtClean="0">
                    <a:latin typeface="+mn-lt"/>
                  </a:rPr>
                  <a:t> </a:t>
                </a:r>
                <a:r>
                  <a:rPr kumimoji="1" lang="en-US" altLang="zh-CN" dirty="0" smtClean="0">
                    <a:latin typeface="+mn-lt"/>
                  </a:rPr>
                  <a:t>Windows</a:t>
                </a:r>
                <a:r>
                  <a:rPr kumimoji="1" lang="en-US" altLang="zh-CN" strike="sngStrike" dirty="0" smtClean="0">
                    <a:latin typeface="+mn-lt"/>
                  </a:rPr>
                  <a:t>(</a:t>
                </a:r>
                <a:r>
                  <a:rPr lang="en-US" altLang="zh-CN" strike="sngStrike" dirty="0">
                    <a:latin typeface="+mn-lt"/>
                  </a:rPr>
                  <a:t>The world should use Windows, so no need to </a:t>
                </a:r>
                <a:r>
                  <a:rPr lang="en-US" altLang="zh-CN" strike="sngStrike" dirty="0" smtClean="0">
                    <a:latin typeface="+mn-lt"/>
                  </a:rPr>
                  <a:t>cross-platform</a:t>
                </a:r>
                <a:r>
                  <a:rPr kumimoji="1" lang="en-US" altLang="zh-CN" strike="sngStrike" dirty="0" smtClean="0">
                    <a:latin typeface="+mn-lt"/>
                  </a:rPr>
                  <a:t>)</a:t>
                </a:r>
              </a:p>
              <a:p>
                <a:r>
                  <a:rPr kumimoji="1" lang="en-US" altLang="zh-CN" dirty="0" smtClean="0">
                    <a:latin typeface="+mn-lt"/>
                  </a:rPr>
                  <a:t>No</a:t>
                </a:r>
                <a:r>
                  <a:rPr kumimoji="1" lang="zh-CN" altLang="en-US" dirty="0" smtClean="0">
                    <a:latin typeface="+mn-lt"/>
                  </a:rPr>
                  <a:t> </a:t>
                </a:r>
                <a:r>
                  <a:rPr kumimoji="1" lang="en-US" altLang="zh-CN" dirty="0" smtClean="0">
                    <a:latin typeface="+mn-lt"/>
                  </a:rPr>
                  <a:t>sandbox</a:t>
                </a:r>
              </a:p>
              <a:p>
                <a:r>
                  <a:rPr kumimoji="1" lang="en-US" altLang="zh-CN" dirty="0" smtClean="0">
                    <a:latin typeface="+mn-lt"/>
                  </a:rPr>
                  <a:t>security</a:t>
                </a:r>
                <a:r>
                  <a:rPr kumimoji="1" lang="zh-CN" altLang="en-US" dirty="0" smtClean="0">
                    <a:latin typeface="+mn-lt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zh-CN" alt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≈</m:t>
                    </m:r>
                    <m:r>
                      <a:rPr kumimoji="1" lang="en-US" altLang="zh-CN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0</m:t>
                    </m:r>
                  </m:oMath>
                </a14:m>
                <a:endParaRPr kumimoji="1" lang="en-US" altLang="zh-CN" dirty="0" smtClean="0">
                  <a:latin typeface="+mn-lt"/>
                </a:endParaRPr>
              </a:p>
              <a:p>
                <a:endParaRPr kumimoji="1" lang="zh-CN" alt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199" y="1333501"/>
                <a:ext cx="4797265" cy="3771636"/>
              </a:xfrm>
              <a:blipFill rotWithShape="0">
                <a:blip r:embed="rId3"/>
                <a:stretch>
                  <a:fillRect l="-2541" t="-3236" r="-3939" b="-22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4465" y="1070489"/>
            <a:ext cx="3438128" cy="4297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8180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>
                <a:latin typeface="+mj-lt"/>
              </a:rPr>
              <a:t>System</a:t>
            </a:r>
            <a:r>
              <a:rPr kumimoji="1" lang="zh-CN" altLang="en-US" dirty="0" smtClean="0">
                <a:latin typeface="+mj-lt"/>
              </a:rPr>
              <a:t> </a:t>
            </a:r>
            <a:r>
              <a:rPr kumimoji="1" lang="en-US" altLang="zh-CN" dirty="0" smtClean="0">
                <a:latin typeface="+mj-lt"/>
              </a:rPr>
              <a:t>Architecture</a:t>
            </a:r>
            <a:endParaRPr kumimoji="1" lang="zh-CN" altLang="en-US" dirty="0">
              <a:latin typeface="+mj-lt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3581" y="1057300"/>
            <a:ext cx="6376837" cy="4472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5384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>
                <a:latin typeface="+mj-lt"/>
              </a:rPr>
              <a:t>Threat</a:t>
            </a:r>
            <a:r>
              <a:rPr kumimoji="1" lang="zh-CN" altLang="en-US" dirty="0" smtClean="0">
                <a:latin typeface="+mj-lt"/>
              </a:rPr>
              <a:t> </a:t>
            </a:r>
            <a:r>
              <a:rPr kumimoji="1" lang="en-US" altLang="zh-CN" dirty="0" smtClean="0">
                <a:latin typeface="+mj-lt"/>
              </a:rPr>
              <a:t>Model-Sandbox</a:t>
            </a:r>
            <a:endParaRPr kumimoji="1" lang="zh-CN" altLang="en-US" dirty="0">
              <a:latin typeface="+mj-lt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33501"/>
            <a:ext cx="8229600" cy="3771636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+mn-lt"/>
              </a:rPr>
              <a:t>execute any reachable instruction block in the validated text </a:t>
            </a:r>
            <a:r>
              <a:rPr lang="en-US" altLang="zh-CN" dirty="0" smtClean="0">
                <a:latin typeface="+mn-lt"/>
              </a:rPr>
              <a:t>segment</a:t>
            </a:r>
          </a:p>
          <a:p>
            <a:r>
              <a:rPr lang="en-US" altLang="zh-CN" dirty="0">
                <a:latin typeface="+mn-lt"/>
              </a:rPr>
              <a:t>exercise the </a:t>
            </a:r>
            <a:r>
              <a:rPr lang="en-US" altLang="zh-CN" dirty="0" err="1">
                <a:latin typeface="+mn-lt"/>
              </a:rPr>
              <a:t>NaCl</a:t>
            </a:r>
            <a:r>
              <a:rPr lang="en-US" altLang="zh-CN" dirty="0">
                <a:latin typeface="+mn-lt"/>
              </a:rPr>
              <a:t> application binary interface to access runtime services</a:t>
            </a:r>
            <a:endParaRPr lang="en-US" altLang="zh-CN" dirty="0" smtClean="0">
              <a:latin typeface="+mn-lt"/>
            </a:endParaRPr>
          </a:p>
          <a:p>
            <a:endParaRPr lang="en-US" altLang="zh-CN" dirty="0" smtClean="0">
              <a:latin typeface="+mn-lt"/>
            </a:endParaRPr>
          </a:p>
          <a:p>
            <a:endParaRPr lang="en-US" altLang="zh-CN" dirty="0">
              <a:latin typeface="+mn-lt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928" y="3428067"/>
            <a:ext cx="4503745" cy="1815589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3328" y="3428067"/>
            <a:ext cx="1803400" cy="877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1522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>
                <a:latin typeface="+mj-lt"/>
              </a:rPr>
              <a:t>Threat</a:t>
            </a:r>
            <a:r>
              <a:rPr kumimoji="1" lang="zh-CN" altLang="en-US" dirty="0" smtClean="0">
                <a:latin typeface="+mj-lt"/>
              </a:rPr>
              <a:t> </a:t>
            </a:r>
            <a:r>
              <a:rPr kumimoji="1" lang="en-US" altLang="zh-CN" dirty="0" smtClean="0">
                <a:latin typeface="+mj-lt"/>
              </a:rPr>
              <a:t>Model-Service</a:t>
            </a:r>
            <a:r>
              <a:rPr kumimoji="1" lang="zh-CN" altLang="en-US" dirty="0" smtClean="0">
                <a:latin typeface="+mj-lt"/>
              </a:rPr>
              <a:t> </a:t>
            </a:r>
            <a:r>
              <a:rPr kumimoji="1" lang="en-US" altLang="zh-CN" dirty="0" smtClean="0">
                <a:latin typeface="+mj-lt"/>
              </a:rPr>
              <a:t>Runtime</a:t>
            </a:r>
            <a:endParaRPr kumimoji="1" lang="zh-CN" altLang="en-US" dirty="0">
              <a:latin typeface="+mj-lt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33501"/>
            <a:ext cx="8229600" cy="3771636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+mn-lt"/>
              </a:rPr>
              <a:t>unmoderated access to the native operating system’s system call interface </a:t>
            </a:r>
            <a:endParaRPr lang="en-US" altLang="zh-CN" dirty="0" smtClean="0">
              <a:latin typeface="+mn-lt"/>
            </a:endParaRPr>
          </a:p>
          <a:p>
            <a:r>
              <a:rPr lang="en-US" altLang="zh-CN" dirty="0" smtClean="0">
                <a:latin typeface="+mn-lt"/>
              </a:rPr>
              <a:t>such</a:t>
            </a:r>
            <a:r>
              <a:rPr lang="zh-CN" altLang="en-US" dirty="0" smtClean="0">
                <a:latin typeface="+mn-lt"/>
              </a:rPr>
              <a:t> </a:t>
            </a:r>
            <a:r>
              <a:rPr lang="en-US" altLang="zh-CN" dirty="0" smtClean="0">
                <a:latin typeface="+mn-lt"/>
              </a:rPr>
              <a:t>as</a:t>
            </a:r>
            <a:r>
              <a:rPr lang="zh-CN" altLang="en-US" dirty="0" smtClean="0">
                <a:latin typeface="+mn-lt"/>
              </a:rPr>
              <a:t> </a:t>
            </a:r>
            <a:r>
              <a:rPr lang="en-US" altLang="zh-CN" dirty="0" smtClean="0">
                <a:latin typeface="+mn-lt"/>
              </a:rPr>
              <a:t>process</a:t>
            </a:r>
            <a:r>
              <a:rPr lang="zh-CN" altLang="en-US" dirty="0" smtClean="0">
                <a:latin typeface="+mn-lt"/>
              </a:rPr>
              <a:t> </a:t>
            </a:r>
            <a:r>
              <a:rPr lang="en-US" altLang="zh-CN" dirty="0" smtClean="0">
                <a:latin typeface="+mn-lt"/>
              </a:rPr>
              <a:t>creation,</a:t>
            </a:r>
            <a:r>
              <a:rPr lang="zh-CN" altLang="en-US" dirty="0" smtClean="0">
                <a:latin typeface="+mn-lt"/>
              </a:rPr>
              <a:t> </a:t>
            </a:r>
            <a:r>
              <a:rPr lang="en-US" altLang="zh-CN" dirty="0" smtClean="0">
                <a:latin typeface="+mn-lt"/>
              </a:rPr>
              <a:t>direct</a:t>
            </a:r>
            <a:r>
              <a:rPr lang="zh-CN" altLang="en-US" dirty="0" smtClean="0">
                <a:latin typeface="+mn-lt"/>
              </a:rPr>
              <a:t> </a:t>
            </a:r>
            <a:r>
              <a:rPr lang="en-US" altLang="zh-CN" dirty="0" smtClean="0">
                <a:latin typeface="+mn-lt"/>
              </a:rPr>
              <a:t>disk</a:t>
            </a:r>
            <a:r>
              <a:rPr lang="zh-CN" altLang="en-US" dirty="0" smtClean="0">
                <a:latin typeface="+mn-lt"/>
              </a:rPr>
              <a:t> </a:t>
            </a:r>
            <a:r>
              <a:rPr lang="en-US" altLang="zh-CN" dirty="0" smtClean="0">
                <a:latin typeface="+mn-lt"/>
              </a:rPr>
              <a:t>access</a:t>
            </a:r>
            <a:endParaRPr lang="en-US" altLang="zh-CN" dirty="0">
              <a:latin typeface="+mn-lt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928" y="3428067"/>
            <a:ext cx="4503745" cy="1815589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4248" y="4487672"/>
            <a:ext cx="1490923" cy="661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3443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>
                <a:latin typeface="+mj-lt"/>
              </a:rPr>
              <a:t>Threat</a:t>
            </a:r>
            <a:r>
              <a:rPr kumimoji="1" lang="zh-CN" altLang="en-US" dirty="0" smtClean="0">
                <a:latin typeface="+mj-lt"/>
              </a:rPr>
              <a:t> </a:t>
            </a:r>
            <a:r>
              <a:rPr kumimoji="1" lang="en-US" altLang="zh-CN" dirty="0" smtClean="0">
                <a:latin typeface="+mj-lt"/>
              </a:rPr>
              <a:t>Model-IMC</a:t>
            </a:r>
            <a:endParaRPr kumimoji="1" lang="zh-CN" altLang="en-US" dirty="0">
              <a:latin typeface="+mj-lt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33501"/>
            <a:ext cx="8229600" cy="3771636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+mn-lt"/>
              </a:rPr>
              <a:t>send arbitrary data via our </a:t>
            </a:r>
            <a:r>
              <a:rPr lang="en-US" altLang="zh-CN" dirty="0" err="1">
                <a:latin typeface="+mn-lt"/>
              </a:rPr>
              <a:t>intermodule</a:t>
            </a:r>
            <a:r>
              <a:rPr lang="en-US" altLang="zh-CN" dirty="0">
                <a:latin typeface="+mn-lt"/>
              </a:rPr>
              <a:t> communication interface</a:t>
            </a:r>
            <a:endParaRPr lang="en-US" altLang="zh-CN" dirty="0" smtClean="0">
              <a:latin typeface="+mn-lt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928" y="3428067"/>
            <a:ext cx="4503745" cy="1815589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8104" y="3721596"/>
            <a:ext cx="1490923" cy="1116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7366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>
                <a:latin typeface="+mj-lt"/>
              </a:rPr>
              <a:t>Solution-Inner</a:t>
            </a:r>
            <a:r>
              <a:rPr kumimoji="1" lang="zh-CN" altLang="en-US" dirty="0" smtClean="0">
                <a:latin typeface="+mj-lt"/>
              </a:rPr>
              <a:t> </a:t>
            </a:r>
            <a:r>
              <a:rPr kumimoji="1" lang="en-US" altLang="zh-CN" dirty="0" smtClean="0">
                <a:latin typeface="+mj-lt"/>
              </a:rPr>
              <a:t>Sandbox</a:t>
            </a:r>
            <a:endParaRPr kumimoji="1" lang="zh-CN" altLang="en-US" dirty="0">
              <a:latin typeface="+mj-lt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CN" dirty="0" smtClean="0">
                <a:latin typeface="+mn-lt"/>
              </a:rPr>
              <a:t>Problem</a:t>
            </a:r>
          </a:p>
          <a:p>
            <a:pPr lvl="1"/>
            <a:r>
              <a:rPr lang="en-US" altLang="zh-CN" b="1" dirty="0" smtClean="0">
                <a:latin typeface="+mn-lt"/>
              </a:rPr>
              <a:t>Data </a:t>
            </a:r>
            <a:r>
              <a:rPr lang="en-US" altLang="zh-CN" b="1" dirty="0">
                <a:latin typeface="+mn-lt"/>
              </a:rPr>
              <a:t>integrity</a:t>
            </a:r>
            <a:r>
              <a:rPr lang="en-US" altLang="zh-CN" dirty="0">
                <a:latin typeface="+mn-lt"/>
              </a:rPr>
              <a:t>: no loads or stores outside of data sandbox </a:t>
            </a:r>
          </a:p>
          <a:p>
            <a:pPr lvl="1"/>
            <a:r>
              <a:rPr lang="en-US" altLang="zh-CN" dirty="0">
                <a:latin typeface="+mn-lt"/>
              </a:rPr>
              <a:t>Reliable disassembly </a:t>
            </a:r>
          </a:p>
          <a:p>
            <a:pPr lvl="1"/>
            <a:r>
              <a:rPr lang="en-US" altLang="zh-CN" dirty="0">
                <a:latin typeface="+mn-lt"/>
              </a:rPr>
              <a:t>No unsafe instructions </a:t>
            </a:r>
          </a:p>
          <a:p>
            <a:pPr lvl="1"/>
            <a:r>
              <a:rPr lang="en-US" altLang="zh-CN" b="1" dirty="0">
                <a:latin typeface="+mn-lt"/>
              </a:rPr>
              <a:t>Control flow </a:t>
            </a:r>
            <a:r>
              <a:rPr lang="en-US" altLang="zh-CN" b="1" dirty="0" smtClean="0">
                <a:latin typeface="+mn-lt"/>
              </a:rPr>
              <a:t>integrity</a:t>
            </a:r>
            <a:endParaRPr lang="en-US" altLang="zh-CN" dirty="0" smtClean="0">
              <a:latin typeface="+mn-lt"/>
            </a:endParaRPr>
          </a:p>
          <a:p>
            <a:r>
              <a:rPr lang="en-US" altLang="zh-CN" dirty="0" smtClean="0">
                <a:latin typeface="+mn-lt"/>
              </a:rPr>
              <a:t>uses </a:t>
            </a:r>
            <a:r>
              <a:rPr lang="en-US" altLang="zh-CN" b="1" dirty="0">
                <a:latin typeface="+mn-lt"/>
              </a:rPr>
              <a:t>static analysis </a:t>
            </a:r>
            <a:r>
              <a:rPr lang="en-US" altLang="zh-CN" dirty="0">
                <a:latin typeface="+mn-lt"/>
              </a:rPr>
              <a:t>to detect security defects in untrusted x86 </a:t>
            </a:r>
            <a:r>
              <a:rPr lang="en-US" altLang="zh-CN" dirty="0" smtClean="0">
                <a:latin typeface="+mn-lt"/>
              </a:rPr>
              <a:t>code</a:t>
            </a:r>
            <a:endParaRPr lang="en-US" altLang="zh-CN" dirty="0">
              <a:latin typeface="+mn-lt"/>
            </a:endParaRPr>
          </a:p>
          <a:p>
            <a:endParaRPr lang="en-US" altLang="zh-CN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830396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>
                <a:latin typeface="+mj-lt"/>
              </a:rPr>
              <a:t>Solution-Inner</a:t>
            </a:r>
            <a:r>
              <a:rPr kumimoji="1" lang="zh-CN" altLang="en-US" dirty="0" smtClean="0">
                <a:latin typeface="+mj-lt"/>
              </a:rPr>
              <a:t> </a:t>
            </a:r>
            <a:r>
              <a:rPr kumimoji="1" lang="en-US" altLang="zh-CN" dirty="0" smtClean="0">
                <a:latin typeface="+mj-lt"/>
              </a:rPr>
              <a:t>Sandbox</a:t>
            </a:r>
            <a:endParaRPr kumimoji="1" lang="zh-CN" altLang="en-US" dirty="0">
              <a:latin typeface="+mj-lt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457199" y="1333501"/>
            <a:ext cx="8229601" cy="2172071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+mn-lt"/>
              </a:rPr>
              <a:t>NEXE instructions must be aligned to 32 byte </a:t>
            </a:r>
            <a:r>
              <a:rPr lang="en-US" altLang="zh-CN" dirty="0" smtClean="0">
                <a:latin typeface="+mn-lt"/>
              </a:rPr>
              <a:t>boundary</a:t>
            </a:r>
          </a:p>
          <a:p>
            <a:pPr lvl="1"/>
            <a:r>
              <a:rPr lang="en-US" altLang="zh-CN" dirty="0" smtClean="0">
                <a:latin typeface="+mn-lt"/>
              </a:rPr>
              <a:t>This </a:t>
            </a:r>
            <a:r>
              <a:rPr lang="en-US" altLang="zh-CN" dirty="0">
                <a:latin typeface="+mn-lt"/>
              </a:rPr>
              <a:t>is required by the inner </a:t>
            </a:r>
            <a:r>
              <a:rPr lang="en-US" altLang="zh-CN" dirty="0" smtClean="0">
                <a:latin typeface="+mn-lt"/>
              </a:rPr>
              <a:t>sandbox</a:t>
            </a:r>
          </a:p>
          <a:p>
            <a:r>
              <a:rPr lang="en-US" altLang="zh-CN" dirty="0" smtClean="0">
                <a:latin typeface="+mn-lt"/>
              </a:rPr>
              <a:t>Blacklisted </a:t>
            </a:r>
            <a:r>
              <a:rPr lang="en-US" altLang="zh-CN" dirty="0">
                <a:latin typeface="+mn-lt"/>
              </a:rPr>
              <a:t>instructions are never emitted</a:t>
            </a:r>
            <a:endParaRPr kumimoji="1" lang="zh-CN" altLang="en-US" dirty="0">
              <a:latin typeface="+mn-lt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1064" y="3709765"/>
            <a:ext cx="5881869" cy="1740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875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>
                <a:latin typeface="+mj-lt"/>
              </a:rPr>
              <a:t>Solution-Inner</a:t>
            </a:r>
            <a:r>
              <a:rPr kumimoji="1" lang="zh-CN" altLang="en-US" dirty="0" smtClean="0">
                <a:latin typeface="+mj-lt"/>
              </a:rPr>
              <a:t> </a:t>
            </a:r>
            <a:r>
              <a:rPr kumimoji="1" lang="en-US" altLang="zh-CN" dirty="0" smtClean="0">
                <a:latin typeface="+mj-lt"/>
              </a:rPr>
              <a:t>Sandbox</a:t>
            </a:r>
            <a:endParaRPr kumimoji="1" lang="zh-CN" altLang="en-US" dirty="0">
              <a:latin typeface="+mj-lt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457199" y="1333501"/>
            <a:ext cx="8147249" cy="2100063"/>
          </a:xfrm>
        </p:spPr>
        <p:txBody>
          <a:bodyPr>
            <a:normAutofit fontScale="85000" lnSpcReduction="10000"/>
          </a:bodyPr>
          <a:lstStyle/>
          <a:p>
            <a:r>
              <a:rPr lang="en-US" altLang="zh-CN" dirty="0">
                <a:latin typeface="+mn-lt"/>
              </a:rPr>
              <a:t>No instructions can straddle the 32 byte </a:t>
            </a:r>
            <a:r>
              <a:rPr lang="en-US" altLang="zh-CN" dirty="0" smtClean="0">
                <a:latin typeface="+mn-lt"/>
              </a:rPr>
              <a:t>boundary</a:t>
            </a:r>
          </a:p>
          <a:p>
            <a:r>
              <a:rPr lang="en-US" altLang="zh-CN" dirty="0" smtClean="0">
                <a:latin typeface="+mn-lt"/>
              </a:rPr>
              <a:t>Branches </a:t>
            </a:r>
            <a:r>
              <a:rPr lang="en-US" altLang="zh-CN" dirty="0">
                <a:latin typeface="+mn-lt"/>
              </a:rPr>
              <a:t>are used to transfer control across </a:t>
            </a:r>
            <a:r>
              <a:rPr lang="en-US" altLang="zh-CN" dirty="0" smtClean="0">
                <a:latin typeface="+mn-lt"/>
              </a:rPr>
              <a:t>boundaries</a:t>
            </a:r>
          </a:p>
          <a:p>
            <a:r>
              <a:rPr lang="en-US" altLang="zh-CN" dirty="0" smtClean="0">
                <a:latin typeface="+mn-lt"/>
              </a:rPr>
              <a:t>No </a:t>
            </a:r>
            <a:r>
              <a:rPr lang="en-US" altLang="zh-CN" dirty="0">
                <a:latin typeface="+mn-lt"/>
              </a:rPr>
              <a:t>ret instructions, the stack is manually modified</a:t>
            </a:r>
            <a:endParaRPr kumimoji="1" lang="zh-CN" altLang="en-US" dirty="0">
              <a:latin typeface="+mn-lt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2314" y="3433564"/>
            <a:ext cx="6039371" cy="1814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0767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>
                <a:latin typeface="+mj-lt"/>
              </a:rPr>
              <a:t>Solution-Inner</a:t>
            </a:r>
            <a:r>
              <a:rPr kumimoji="1" lang="zh-CN" altLang="en-US" dirty="0" smtClean="0">
                <a:latin typeface="+mj-lt"/>
              </a:rPr>
              <a:t> </a:t>
            </a:r>
            <a:r>
              <a:rPr kumimoji="1" lang="en-US" altLang="zh-CN" dirty="0" smtClean="0">
                <a:latin typeface="+mj-lt"/>
              </a:rPr>
              <a:t>Sandbox</a:t>
            </a:r>
            <a:endParaRPr kumimoji="1" lang="zh-CN" altLang="en-US" dirty="0">
              <a:latin typeface="+mj-lt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457199" y="1333501"/>
            <a:ext cx="8267700" cy="2820143"/>
          </a:xfrm>
        </p:spPr>
        <p:txBody>
          <a:bodyPr>
            <a:normAutofit fontScale="77500" lnSpcReduction="20000"/>
          </a:bodyPr>
          <a:lstStyle/>
          <a:p>
            <a:r>
              <a:rPr lang="en-US" altLang="zh-CN" dirty="0">
                <a:latin typeface="+mn-lt"/>
              </a:rPr>
              <a:t>Branch instructions are properly aligned to validated </a:t>
            </a:r>
            <a:r>
              <a:rPr lang="en-US" altLang="zh-CN" dirty="0" smtClean="0">
                <a:latin typeface="+mn-lt"/>
              </a:rPr>
              <a:t>code</a:t>
            </a:r>
          </a:p>
          <a:p>
            <a:r>
              <a:rPr lang="en-US" altLang="zh-CN" dirty="0" smtClean="0">
                <a:latin typeface="+mn-lt"/>
              </a:rPr>
              <a:t>call </a:t>
            </a:r>
            <a:r>
              <a:rPr lang="en-US" altLang="zh-CN" dirty="0">
                <a:latin typeface="+mn-lt"/>
              </a:rPr>
              <a:t>instructions are subject to a simple AND </a:t>
            </a:r>
            <a:r>
              <a:rPr lang="en-US" altLang="zh-CN" dirty="0" smtClean="0">
                <a:latin typeface="+mn-lt"/>
              </a:rPr>
              <a:t>operation</a:t>
            </a:r>
          </a:p>
          <a:p>
            <a:pPr lvl="1"/>
            <a:r>
              <a:rPr lang="en-US" altLang="zh-CN" dirty="0" smtClean="0">
                <a:latin typeface="+mn-lt"/>
              </a:rPr>
              <a:t>Alignment </a:t>
            </a:r>
            <a:r>
              <a:rPr lang="en-US" altLang="zh-CN" dirty="0">
                <a:latin typeface="+mn-lt"/>
              </a:rPr>
              <a:t>masking on the destination register ensures a 32 byte alignment which guarantees the destination has been run through the </a:t>
            </a:r>
            <a:r>
              <a:rPr lang="en-US" altLang="zh-CN" dirty="0" smtClean="0">
                <a:latin typeface="+mn-lt"/>
              </a:rPr>
              <a:t>validator</a:t>
            </a:r>
          </a:p>
          <a:p>
            <a:r>
              <a:rPr lang="en-US" altLang="zh-CN" dirty="0" smtClean="0">
                <a:latin typeface="+mn-lt"/>
              </a:rPr>
              <a:t>Prevents </a:t>
            </a:r>
            <a:r>
              <a:rPr lang="en-US" altLang="zh-CN" dirty="0">
                <a:latin typeface="+mn-lt"/>
              </a:rPr>
              <a:t>over written NEXE function pointers and modified registers from resulting in arbitrary code </a:t>
            </a:r>
            <a:r>
              <a:rPr lang="en-US" altLang="zh-CN" dirty="0" smtClean="0">
                <a:latin typeface="+mn-lt"/>
              </a:rPr>
              <a:t>execution</a:t>
            </a:r>
          </a:p>
          <a:p>
            <a:r>
              <a:rPr kumimoji="1" lang="en-US" altLang="zh-CN" dirty="0" smtClean="0">
                <a:latin typeface="+mn-lt"/>
              </a:rPr>
              <a:t>No</a:t>
            </a:r>
            <a:r>
              <a:rPr kumimoji="1" lang="zh-CN" altLang="en-US" dirty="0" smtClean="0">
                <a:latin typeface="+mn-lt"/>
              </a:rPr>
              <a:t> </a:t>
            </a:r>
            <a:r>
              <a:rPr kumimoji="1" lang="en-US" altLang="zh-CN" dirty="0" smtClean="0">
                <a:latin typeface="+mn-lt"/>
              </a:rPr>
              <a:t>OR</a:t>
            </a:r>
            <a:r>
              <a:rPr kumimoji="1" lang="zh-CN" altLang="en-US" dirty="0" smtClean="0">
                <a:latin typeface="+mn-lt"/>
              </a:rPr>
              <a:t> </a:t>
            </a:r>
            <a:r>
              <a:rPr kumimoji="1" lang="en-US" altLang="zh-CN" dirty="0" smtClean="0">
                <a:latin typeface="+mn-lt"/>
              </a:rPr>
              <a:t>operation</a:t>
            </a:r>
            <a:r>
              <a:rPr kumimoji="1" lang="zh-CN" altLang="en-US" dirty="0" smtClean="0">
                <a:latin typeface="+mn-lt"/>
              </a:rPr>
              <a:t> </a:t>
            </a:r>
            <a:r>
              <a:rPr kumimoji="1" lang="en-US" altLang="zh-CN" dirty="0" smtClean="0">
                <a:latin typeface="+mn-lt"/>
              </a:rPr>
              <a:t>compared</a:t>
            </a:r>
            <a:r>
              <a:rPr kumimoji="1" lang="zh-CN" altLang="en-US" dirty="0" smtClean="0">
                <a:latin typeface="+mn-lt"/>
              </a:rPr>
              <a:t> </a:t>
            </a:r>
            <a:r>
              <a:rPr kumimoji="1" lang="en-US" altLang="zh-CN" dirty="0" smtClean="0">
                <a:latin typeface="+mn-lt"/>
              </a:rPr>
              <a:t>with</a:t>
            </a:r>
            <a:r>
              <a:rPr kumimoji="1" lang="zh-CN" altLang="en-US" dirty="0" smtClean="0">
                <a:latin typeface="+mn-lt"/>
              </a:rPr>
              <a:t> </a:t>
            </a:r>
            <a:r>
              <a:rPr kumimoji="1" lang="en-US" altLang="zh-CN" dirty="0" smtClean="0">
                <a:latin typeface="+mn-lt"/>
              </a:rPr>
              <a:t>former</a:t>
            </a:r>
            <a:r>
              <a:rPr kumimoji="1" lang="zh-CN" altLang="en-US" dirty="0" smtClean="0">
                <a:latin typeface="+mn-lt"/>
              </a:rPr>
              <a:t> </a:t>
            </a:r>
            <a:r>
              <a:rPr kumimoji="1" lang="en-US" altLang="zh-CN" dirty="0" smtClean="0">
                <a:latin typeface="+mn-lt"/>
              </a:rPr>
              <a:t>research</a:t>
            </a:r>
            <a:endParaRPr kumimoji="1" lang="zh-CN" altLang="en-US" dirty="0">
              <a:latin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5899" y="4153644"/>
            <a:ext cx="6410299" cy="728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5765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>
                <a:latin typeface="+mj-lt"/>
              </a:rPr>
              <a:t>Outline</a:t>
            </a:r>
            <a:endParaRPr kumimoji="1" lang="zh-CN" altLang="en-US" dirty="0">
              <a:latin typeface="+mj-lt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altLang="zh-CN" dirty="0" smtClean="0">
                <a:latin typeface="+mn-lt"/>
              </a:rPr>
              <a:t>Problem</a:t>
            </a:r>
          </a:p>
          <a:p>
            <a:r>
              <a:rPr kumimoji="1" lang="en-US" altLang="zh-CN" dirty="0" smtClean="0">
                <a:latin typeface="+mn-lt"/>
              </a:rPr>
              <a:t>What</a:t>
            </a:r>
            <a:r>
              <a:rPr kumimoji="1" lang="zh-CN" altLang="en-US" dirty="0" smtClean="0">
                <a:latin typeface="+mn-lt"/>
              </a:rPr>
              <a:t> </a:t>
            </a:r>
            <a:r>
              <a:rPr kumimoji="1" lang="en-US" altLang="zh-CN" dirty="0" smtClean="0">
                <a:latin typeface="+mn-lt"/>
              </a:rPr>
              <a:t>is</a:t>
            </a:r>
            <a:r>
              <a:rPr kumimoji="1" lang="zh-CN" altLang="en-US" dirty="0" smtClean="0">
                <a:latin typeface="+mn-lt"/>
              </a:rPr>
              <a:t> </a:t>
            </a:r>
            <a:r>
              <a:rPr kumimoji="1" lang="en-US" altLang="zh-CN" dirty="0" err="1" smtClean="0">
                <a:latin typeface="+mn-lt"/>
              </a:rPr>
              <a:t>NaCl</a:t>
            </a:r>
            <a:r>
              <a:rPr kumimoji="1" lang="zh-CN" altLang="en-US" dirty="0" smtClean="0">
                <a:latin typeface="+mn-lt"/>
              </a:rPr>
              <a:t> </a:t>
            </a:r>
            <a:r>
              <a:rPr kumimoji="1" lang="en-US" altLang="zh-CN" dirty="0" smtClean="0">
                <a:latin typeface="+mn-lt"/>
              </a:rPr>
              <a:t>(Demo)</a:t>
            </a:r>
          </a:p>
          <a:p>
            <a:r>
              <a:rPr kumimoji="1" lang="en-US" altLang="zh-CN" dirty="0" smtClean="0">
                <a:latin typeface="+mn-lt"/>
              </a:rPr>
              <a:t>Related</a:t>
            </a:r>
            <a:r>
              <a:rPr kumimoji="1" lang="zh-CN" altLang="en-US" dirty="0" smtClean="0">
                <a:latin typeface="+mn-lt"/>
              </a:rPr>
              <a:t> </a:t>
            </a:r>
            <a:r>
              <a:rPr kumimoji="1" lang="en-US" altLang="zh-CN" dirty="0" smtClean="0">
                <a:latin typeface="+mn-lt"/>
              </a:rPr>
              <a:t>work</a:t>
            </a:r>
          </a:p>
          <a:p>
            <a:r>
              <a:rPr kumimoji="1" lang="en-US" altLang="zh-CN" dirty="0" smtClean="0">
                <a:latin typeface="+mn-lt"/>
              </a:rPr>
              <a:t>Solution</a:t>
            </a:r>
          </a:p>
          <a:p>
            <a:r>
              <a:rPr kumimoji="1" lang="en-US" altLang="zh-CN" dirty="0" smtClean="0">
                <a:latin typeface="+mn-lt"/>
              </a:rPr>
              <a:t>Attack</a:t>
            </a:r>
            <a:r>
              <a:rPr kumimoji="1" lang="zh-CN" altLang="en-US" dirty="0" smtClean="0">
                <a:latin typeface="+mn-lt"/>
              </a:rPr>
              <a:t> </a:t>
            </a:r>
            <a:r>
              <a:rPr kumimoji="1" lang="en-US" altLang="zh-CN" dirty="0" smtClean="0">
                <a:latin typeface="+mn-lt"/>
              </a:rPr>
              <a:t>Surface(First</a:t>
            </a:r>
            <a:r>
              <a:rPr kumimoji="1" lang="zh-CN" altLang="en-US" dirty="0" smtClean="0">
                <a:latin typeface="+mn-lt"/>
              </a:rPr>
              <a:t> </a:t>
            </a:r>
            <a:r>
              <a:rPr kumimoji="1" lang="en-US" altLang="zh-CN" dirty="0" smtClean="0">
                <a:latin typeface="+mn-lt"/>
              </a:rPr>
              <a:t>Attack</a:t>
            </a:r>
            <a:r>
              <a:rPr kumimoji="1" lang="zh-CN" altLang="en-US" dirty="0" smtClean="0">
                <a:latin typeface="+mn-lt"/>
              </a:rPr>
              <a:t> </a:t>
            </a:r>
            <a:r>
              <a:rPr kumimoji="1" lang="en-US" altLang="zh-CN" dirty="0" smtClean="0">
                <a:latin typeface="+mn-lt"/>
              </a:rPr>
              <a:t>Demo)</a:t>
            </a:r>
          </a:p>
          <a:p>
            <a:r>
              <a:rPr kumimoji="1" lang="en-US" altLang="zh-CN" dirty="0" smtClean="0">
                <a:latin typeface="+mn-lt"/>
              </a:rPr>
              <a:t>Evaluation</a:t>
            </a:r>
          </a:p>
          <a:p>
            <a:r>
              <a:rPr kumimoji="1" lang="en-US" altLang="zh-CN" dirty="0" smtClean="0">
                <a:latin typeface="+mn-lt"/>
              </a:rPr>
              <a:t>TUCAO</a:t>
            </a:r>
          </a:p>
          <a:p>
            <a:endParaRPr kumimoji="1" lang="en-US" altLang="zh-CN" dirty="0" smtClean="0">
              <a:latin typeface="+mn-lt"/>
            </a:endParaRPr>
          </a:p>
          <a:p>
            <a:endParaRPr kumimoji="1" lang="zh-CN" alt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19129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sz="6000" dirty="0" smtClean="0">
                <a:latin typeface="+mj-lt"/>
              </a:rPr>
              <a:t>Static Analysis</a:t>
            </a:r>
            <a:endParaRPr kumimoji="1" lang="zh-CN" altLang="en-US" dirty="0">
              <a:latin typeface="+mj-lt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33501"/>
            <a:ext cx="7787208" cy="3771636"/>
          </a:xfrm>
        </p:spPr>
        <p:txBody>
          <a:bodyPr/>
          <a:lstStyle/>
          <a:p>
            <a:r>
              <a:rPr lang="en-US" altLang="zh-CN" dirty="0" smtClean="0">
                <a:latin typeface="+mn-lt"/>
              </a:rPr>
              <a:t>Pros</a:t>
            </a:r>
          </a:p>
          <a:p>
            <a:pPr lvl="1"/>
            <a:r>
              <a:rPr lang="en-US" altLang="zh-CN" dirty="0" smtClean="0">
                <a:latin typeface="+mn-lt"/>
              </a:rPr>
              <a:t>No</a:t>
            </a:r>
            <a:r>
              <a:rPr lang="zh-CN" altLang="en-US" dirty="0" smtClean="0">
                <a:latin typeface="+mn-lt"/>
              </a:rPr>
              <a:t> </a:t>
            </a:r>
            <a:r>
              <a:rPr lang="en-US" altLang="zh-CN" dirty="0" smtClean="0">
                <a:latin typeface="+mn-lt"/>
              </a:rPr>
              <a:t>need</a:t>
            </a:r>
            <a:r>
              <a:rPr lang="zh-CN" altLang="en-US" dirty="0" smtClean="0">
                <a:latin typeface="+mn-lt"/>
              </a:rPr>
              <a:t> </a:t>
            </a:r>
            <a:r>
              <a:rPr lang="en-US" altLang="zh-CN" dirty="0" smtClean="0">
                <a:latin typeface="+mn-lt"/>
              </a:rPr>
              <a:t>to</a:t>
            </a:r>
            <a:r>
              <a:rPr lang="zh-CN" altLang="en-US" dirty="0" smtClean="0">
                <a:latin typeface="+mn-lt"/>
              </a:rPr>
              <a:t> </a:t>
            </a:r>
            <a:r>
              <a:rPr lang="en-US" altLang="zh-CN" dirty="0" smtClean="0">
                <a:latin typeface="+mn-lt"/>
              </a:rPr>
              <a:t>trust</a:t>
            </a:r>
            <a:r>
              <a:rPr lang="zh-CN" altLang="en-US" dirty="0" smtClean="0">
                <a:latin typeface="+mn-lt"/>
              </a:rPr>
              <a:t> </a:t>
            </a:r>
            <a:r>
              <a:rPr lang="en-US" altLang="zh-CN" dirty="0" smtClean="0">
                <a:latin typeface="+mn-lt"/>
              </a:rPr>
              <a:t>compiler,</a:t>
            </a:r>
            <a:r>
              <a:rPr lang="zh-CN" altLang="en-US" dirty="0" smtClean="0">
                <a:latin typeface="+mn-lt"/>
              </a:rPr>
              <a:t> </a:t>
            </a:r>
            <a:r>
              <a:rPr lang="en-US" altLang="zh-CN" dirty="0" smtClean="0">
                <a:latin typeface="+mn-lt"/>
              </a:rPr>
              <a:t>a</a:t>
            </a:r>
            <a:r>
              <a:rPr lang="zh-CN" altLang="en-US" dirty="0" smtClean="0">
                <a:latin typeface="+mn-lt"/>
              </a:rPr>
              <a:t> </a:t>
            </a:r>
            <a:r>
              <a:rPr lang="en-US" altLang="zh-CN" dirty="0" smtClean="0">
                <a:latin typeface="+mn-lt"/>
              </a:rPr>
              <a:t>small</a:t>
            </a:r>
            <a:r>
              <a:rPr lang="zh-CN" altLang="en-US" dirty="0" smtClean="0">
                <a:latin typeface="+mn-lt"/>
              </a:rPr>
              <a:t> </a:t>
            </a:r>
            <a:r>
              <a:rPr lang="en-US" altLang="zh-CN" dirty="0" smtClean="0">
                <a:latin typeface="+mn-lt"/>
              </a:rPr>
              <a:t>TCB(600</a:t>
            </a:r>
            <a:r>
              <a:rPr lang="zh-CN" altLang="en-US" dirty="0" smtClean="0">
                <a:latin typeface="+mn-lt"/>
              </a:rPr>
              <a:t> </a:t>
            </a:r>
            <a:r>
              <a:rPr lang="en-US" altLang="zh-CN" dirty="0" smtClean="0">
                <a:latin typeface="+mn-lt"/>
              </a:rPr>
              <a:t>:</a:t>
            </a:r>
            <a:r>
              <a:rPr lang="zh-CN" altLang="en-US" dirty="0" smtClean="0">
                <a:latin typeface="+mn-lt"/>
              </a:rPr>
              <a:t> </a:t>
            </a:r>
            <a:r>
              <a:rPr lang="en-US" altLang="zh-CN" dirty="0" smtClean="0">
                <a:latin typeface="+mn-lt"/>
              </a:rPr>
              <a:t>73000000)</a:t>
            </a:r>
          </a:p>
          <a:p>
            <a:pPr lvl="1"/>
            <a:r>
              <a:rPr lang="en-US" altLang="zh-CN" dirty="0" smtClean="0">
                <a:latin typeface="+mn-lt"/>
              </a:rPr>
              <a:t>No</a:t>
            </a:r>
            <a:r>
              <a:rPr lang="zh-CN" altLang="en-US" dirty="0" smtClean="0">
                <a:latin typeface="+mn-lt"/>
              </a:rPr>
              <a:t> </a:t>
            </a:r>
            <a:r>
              <a:rPr lang="en-US" altLang="zh-CN" dirty="0" smtClean="0">
                <a:latin typeface="+mn-lt"/>
              </a:rPr>
              <a:t>runtime</a:t>
            </a:r>
            <a:r>
              <a:rPr lang="zh-CN" altLang="en-US" dirty="0" smtClean="0">
                <a:latin typeface="+mn-lt"/>
              </a:rPr>
              <a:t> </a:t>
            </a:r>
            <a:r>
              <a:rPr lang="en-US" altLang="zh-CN" dirty="0" smtClean="0">
                <a:latin typeface="+mn-lt"/>
              </a:rPr>
              <a:t>overhead</a:t>
            </a:r>
          </a:p>
          <a:p>
            <a:r>
              <a:rPr lang="en-US" altLang="zh-CN" dirty="0" smtClean="0">
                <a:latin typeface="+mn-lt"/>
              </a:rPr>
              <a:t>Cons</a:t>
            </a:r>
          </a:p>
          <a:p>
            <a:pPr lvl="1"/>
            <a:r>
              <a:rPr lang="en-US" altLang="zh-CN" dirty="0" smtClean="0">
                <a:latin typeface="+mn-lt"/>
              </a:rPr>
              <a:t>Not</a:t>
            </a:r>
            <a:r>
              <a:rPr lang="zh-CN" altLang="en-US" dirty="0" smtClean="0">
                <a:latin typeface="+mn-lt"/>
              </a:rPr>
              <a:t> </a:t>
            </a:r>
            <a:r>
              <a:rPr lang="en-US" altLang="zh-CN" dirty="0" smtClean="0">
                <a:latin typeface="+mn-lt"/>
              </a:rPr>
              <a:t>accurate</a:t>
            </a:r>
          </a:p>
          <a:p>
            <a:pPr lvl="1"/>
            <a:r>
              <a:rPr lang="en-US" altLang="zh-CN" b="1" dirty="0" smtClean="0">
                <a:latin typeface="+mn-lt"/>
              </a:rPr>
              <a:t>A</a:t>
            </a:r>
            <a:r>
              <a:rPr lang="zh-CN" altLang="en-US" b="1" dirty="0" smtClean="0">
                <a:latin typeface="+mn-lt"/>
              </a:rPr>
              <a:t> </a:t>
            </a:r>
            <a:r>
              <a:rPr lang="en-US" altLang="zh-CN" b="1" dirty="0" smtClean="0">
                <a:latin typeface="+mn-lt"/>
              </a:rPr>
              <a:t>hacker</a:t>
            </a:r>
            <a:r>
              <a:rPr lang="zh-CN" altLang="en-US" b="1" dirty="0" smtClean="0">
                <a:latin typeface="+mn-lt"/>
              </a:rPr>
              <a:t> </a:t>
            </a:r>
            <a:r>
              <a:rPr lang="en-US" altLang="zh-CN" b="1" dirty="0" smtClean="0">
                <a:latin typeface="+mn-lt"/>
              </a:rPr>
              <a:t>could</a:t>
            </a:r>
            <a:r>
              <a:rPr lang="zh-CN" altLang="en-US" b="1" dirty="0" smtClean="0">
                <a:latin typeface="+mn-lt"/>
              </a:rPr>
              <a:t> </a:t>
            </a:r>
            <a:r>
              <a:rPr lang="en-US" altLang="zh-CN" b="1" dirty="0" smtClean="0">
                <a:latin typeface="+mn-lt"/>
              </a:rPr>
              <a:t>modify</a:t>
            </a:r>
            <a:r>
              <a:rPr lang="zh-CN" altLang="en-US" b="1" dirty="0" smtClean="0">
                <a:latin typeface="+mn-lt"/>
              </a:rPr>
              <a:t> </a:t>
            </a:r>
            <a:r>
              <a:rPr lang="en-US" altLang="zh-CN" b="1" dirty="0" smtClean="0">
                <a:latin typeface="+mn-lt"/>
              </a:rPr>
              <a:t>binary</a:t>
            </a:r>
            <a:endParaRPr lang="en-US" altLang="zh-CN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875317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>
                <a:latin typeface="+mn-lt"/>
              </a:rPr>
              <a:t>Solution-Service</a:t>
            </a:r>
            <a:r>
              <a:rPr kumimoji="1" lang="zh-CN" altLang="en-US" dirty="0" smtClean="0">
                <a:latin typeface="+mn-lt"/>
              </a:rPr>
              <a:t> </a:t>
            </a:r>
            <a:r>
              <a:rPr kumimoji="1" lang="en-US" altLang="zh-CN" dirty="0" smtClean="0">
                <a:latin typeface="+mn-lt"/>
              </a:rPr>
              <a:t>Runtime</a:t>
            </a:r>
            <a:endParaRPr kumimoji="1" lang="zh-CN" altLang="en-US" dirty="0">
              <a:latin typeface="+mn-lt"/>
            </a:endParaRP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7904" y="1129308"/>
            <a:ext cx="5040560" cy="4278198"/>
          </a:xfrm>
        </p:spPr>
      </p:pic>
      <p:sp>
        <p:nvSpPr>
          <p:cNvPr id="5" name="文本框 4"/>
          <p:cNvSpPr txBox="1"/>
          <p:nvPr/>
        </p:nvSpPr>
        <p:spPr>
          <a:xfrm>
            <a:off x="457200" y="1126725"/>
            <a:ext cx="339472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altLang="zh-CN" sz="2400" dirty="0"/>
              <a:t>Stand alone process, launched from </a:t>
            </a:r>
            <a:r>
              <a:rPr lang="en-US" altLang="zh-CN" sz="2400" dirty="0" smtClean="0"/>
              <a:t>Chrome</a:t>
            </a:r>
          </a:p>
          <a:p>
            <a:pPr marL="285750" indent="-285750">
              <a:buFont typeface="Arial" charset="0"/>
              <a:buChar char="•"/>
            </a:pPr>
            <a:r>
              <a:rPr lang="en-US" altLang="zh-CN" sz="2400" dirty="0" smtClean="0"/>
              <a:t>Runs </a:t>
            </a:r>
            <a:r>
              <a:rPr lang="en-US" altLang="zh-CN" sz="2400" dirty="0"/>
              <a:t>in the same sandbox as Chrome renderer </a:t>
            </a:r>
            <a:r>
              <a:rPr lang="en-US" altLang="zh-CN" sz="2400" dirty="0" smtClean="0"/>
              <a:t>Outer Sandbox</a:t>
            </a:r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9907745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+mj-lt"/>
              </a:rPr>
              <a:t>Solution-Service</a:t>
            </a:r>
            <a:r>
              <a:rPr kumimoji="1" lang="zh-CN" altLang="en-US" dirty="0">
                <a:latin typeface="+mj-lt"/>
              </a:rPr>
              <a:t> </a:t>
            </a:r>
            <a:r>
              <a:rPr kumimoji="1" lang="en-US" altLang="zh-CN" dirty="0">
                <a:latin typeface="+mj-lt"/>
              </a:rPr>
              <a:t>Runtime</a:t>
            </a:r>
            <a:endParaRPr kumimoji="1" lang="zh-CN" altLang="en-US" dirty="0">
              <a:latin typeface="+mj-lt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altLang="zh-CN" dirty="0" smtClean="0">
                <a:latin typeface="+mn-lt"/>
              </a:rPr>
              <a:t>Trusted </a:t>
            </a:r>
            <a:r>
              <a:rPr lang="en-US" altLang="zh-CN" dirty="0">
                <a:latin typeface="+mn-lt"/>
              </a:rPr>
              <a:t>instruction blocks are mapped at runtime to enable a context switch between trusted and </a:t>
            </a:r>
            <a:r>
              <a:rPr lang="en-US" altLang="zh-CN" dirty="0" smtClean="0">
                <a:latin typeface="+mn-lt"/>
              </a:rPr>
              <a:t>untrusted</a:t>
            </a:r>
          </a:p>
          <a:p>
            <a:pPr lvl="1"/>
            <a:r>
              <a:rPr lang="en-US" altLang="zh-CN" dirty="0" smtClean="0">
                <a:latin typeface="+mn-lt"/>
              </a:rPr>
              <a:t>Springboard </a:t>
            </a:r>
            <a:r>
              <a:rPr lang="en-US" altLang="zh-CN" dirty="0">
                <a:latin typeface="+mn-lt"/>
              </a:rPr>
              <a:t>enable trusted to </a:t>
            </a:r>
            <a:r>
              <a:rPr lang="en-US" altLang="zh-CN" dirty="0" smtClean="0">
                <a:latin typeface="+mn-lt"/>
              </a:rPr>
              <a:t>untrusted</a:t>
            </a:r>
          </a:p>
          <a:p>
            <a:pPr lvl="1"/>
            <a:r>
              <a:rPr lang="en-US" altLang="zh-CN" dirty="0" smtClean="0">
                <a:latin typeface="+mn-lt"/>
              </a:rPr>
              <a:t>Trampolines </a:t>
            </a:r>
            <a:r>
              <a:rPr lang="en-US" altLang="zh-CN" dirty="0">
                <a:latin typeface="+mn-lt"/>
              </a:rPr>
              <a:t>enable untrusted to </a:t>
            </a:r>
            <a:r>
              <a:rPr lang="en-US" altLang="zh-CN" dirty="0" smtClean="0">
                <a:latin typeface="+mn-lt"/>
              </a:rPr>
              <a:t>trusted</a:t>
            </a:r>
          </a:p>
          <a:p>
            <a:pPr lvl="1"/>
            <a:r>
              <a:rPr lang="en-US" altLang="zh-CN" dirty="0" smtClean="0">
                <a:latin typeface="+mn-lt"/>
              </a:rPr>
              <a:t>Each </a:t>
            </a:r>
            <a:r>
              <a:rPr lang="en-US" altLang="zh-CN" dirty="0">
                <a:latin typeface="+mn-lt"/>
              </a:rPr>
              <a:t>contain privileged instructions that manipulate the segment </a:t>
            </a:r>
            <a:r>
              <a:rPr lang="en-US" altLang="zh-CN" dirty="0" smtClean="0">
                <a:latin typeface="+mn-lt"/>
              </a:rPr>
              <a:t>registers</a:t>
            </a:r>
          </a:p>
          <a:p>
            <a:r>
              <a:rPr lang="en-US" altLang="zh-CN" dirty="0" smtClean="0">
                <a:latin typeface="+mn-lt"/>
              </a:rPr>
              <a:t>x86 </a:t>
            </a:r>
            <a:r>
              <a:rPr lang="en-US" altLang="zh-CN" dirty="0">
                <a:latin typeface="+mn-lt"/>
              </a:rPr>
              <a:t>Segment </a:t>
            </a:r>
            <a:r>
              <a:rPr lang="en-US" altLang="zh-CN" dirty="0" smtClean="0">
                <a:latin typeface="+mn-lt"/>
              </a:rPr>
              <a:t>Registers</a:t>
            </a:r>
          </a:p>
          <a:p>
            <a:pPr lvl="1"/>
            <a:r>
              <a:rPr lang="en-US" altLang="zh-CN" dirty="0" smtClean="0">
                <a:latin typeface="+mn-lt"/>
              </a:rPr>
              <a:t>Used </a:t>
            </a:r>
            <a:r>
              <a:rPr lang="en-US" altLang="zh-CN" dirty="0">
                <a:latin typeface="+mn-lt"/>
              </a:rPr>
              <a:t>to separate trusted from untrusted </a:t>
            </a:r>
            <a:r>
              <a:rPr lang="en-US" altLang="zh-CN" dirty="0" smtClean="0">
                <a:latin typeface="+mn-lt"/>
              </a:rPr>
              <a:t>code/data</a:t>
            </a:r>
          </a:p>
          <a:p>
            <a:pPr lvl="1"/>
            <a:r>
              <a:rPr lang="en-US" altLang="zh-CN" dirty="0" smtClean="0">
                <a:latin typeface="+mn-lt"/>
              </a:rPr>
              <a:t>Modified </a:t>
            </a:r>
            <a:r>
              <a:rPr lang="en-US" altLang="zh-CN" dirty="0">
                <a:latin typeface="+mn-lt"/>
              </a:rPr>
              <a:t>when switching between </a:t>
            </a:r>
            <a:r>
              <a:rPr lang="en-US" altLang="zh-CN" dirty="0" smtClean="0">
                <a:latin typeface="+mn-lt"/>
              </a:rPr>
              <a:t>trusted/untrusted</a:t>
            </a:r>
          </a:p>
          <a:p>
            <a:pPr lvl="1"/>
            <a:r>
              <a:rPr lang="en-US" altLang="zh-CN" dirty="0" smtClean="0">
                <a:latin typeface="+mn-lt"/>
              </a:rPr>
              <a:t>%</a:t>
            </a:r>
            <a:r>
              <a:rPr lang="en-US" altLang="zh-CN" dirty="0" err="1" smtClean="0">
                <a:latin typeface="+mn-lt"/>
              </a:rPr>
              <a:t>cs</a:t>
            </a:r>
            <a:r>
              <a:rPr lang="en-US" altLang="zh-CN" dirty="0" smtClean="0">
                <a:latin typeface="+mn-lt"/>
              </a:rPr>
              <a:t> code</a:t>
            </a:r>
          </a:p>
          <a:p>
            <a:pPr lvl="1"/>
            <a:r>
              <a:rPr lang="en-US" altLang="zh-CN" dirty="0" smtClean="0">
                <a:latin typeface="+mn-lt"/>
              </a:rPr>
              <a:t>%ds data</a:t>
            </a:r>
          </a:p>
          <a:p>
            <a:pPr lvl="1"/>
            <a:r>
              <a:rPr lang="en-US" altLang="zh-CN" dirty="0" smtClean="0">
                <a:latin typeface="+mn-lt"/>
              </a:rPr>
              <a:t>%</a:t>
            </a:r>
            <a:r>
              <a:rPr lang="en-US" altLang="zh-CN" dirty="0" err="1" smtClean="0">
                <a:latin typeface="+mn-lt"/>
              </a:rPr>
              <a:t>gs</a:t>
            </a:r>
            <a:r>
              <a:rPr lang="en-US" altLang="zh-CN" dirty="0" smtClean="0">
                <a:latin typeface="+mn-lt"/>
              </a:rPr>
              <a:t> </a:t>
            </a:r>
            <a:r>
              <a:rPr lang="en-US" altLang="zh-CN" dirty="0">
                <a:latin typeface="+mn-lt"/>
              </a:rPr>
              <a:t>thread local </a:t>
            </a:r>
            <a:r>
              <a:rPr lang="en-US" altLang="zh-CN" dirty="0" smtClean="0">
                <a:latin typeface="+mn-lt"/>
              </a:rPr>
              <a:t>storage</a:t>
            </a:r>
          </a:p>
          <a:p>
            <a:pPr lvl="1"/>
            <a:r>
              <a:rPr lang="en-US" altLang="zh-CN" dirty="0" smtClean="0">
                <a:latin typeface="+mn-lt"/>
              </a:rPr>
              <a:t>%</a:t>
            </a:r>
            <a:r>
              <a:rPr lang="en-US" altLang="zh-CN" dirty="0" err="1" smtClean="0">
                <a:latin typeface="+mn-lt"/>
              </a:rPr>
              <a:t>ss</a:t>
            </a:r>
            <a:r>
              <a:rPr lang="en-US" altLang="zh-CN" dirty="0" smtClean="0">
                <a:latin typeface="+mn-lt"/>
              </a:rPr>
              <a:t> </a:t>
            </a:r>
            <a:r>
              <a:rPr lang="en-US" altLang="zh-CN" dirty="0">
                <a:latin typeface="+mn-lt"/>
              </a:rPr>
              <a:t>%</a:t>
            </a:r>
            <a:r>
              <a:rPr lang="en-US" altLang="zh-CN" dirty="0" err="1">
                <a:latin typeface="+mn-lt"/>
              </a:rPr>
              <a:t>es</a:t>
            </a:r>
            <a:r>
              <a:rPr lang="en-US" altLang="zh-CN" dirty="0">
                <a:latin typeface="+mn-lt"/>
              </a:rPr>
              <a:t> %fs </a:t>
            </a:r>
            <a:endParaRPr kumimoji="1" lang="zh-CN" alt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8268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+mn-lt"/>
              </a:rPr>
              <a:t>Solution-Service</a:t>
            </a:r>
            <a:r>
              <a:rPr kumimoji="1" lang="zh-CN" altLang="en-US" dirty="0">
                <a:latin typeface="+mn-lt"/>
              </a:rPr>
              <a:t> </a:t>
            </a:r>
            <a:r>
              <a:rPr kumimoji="1" lang="en-US" altLang="zh-CN" dirty="0">
                <a:latin typeface="+mn-lt"/>
              </a:rPr>
              <a:t>Runtime</a:t>
            </a:r>
            <a:endParaRPr kumimoji="1" lang="zh-CN" altLang="en-US" dirty="0">
              <a:latin typeface="+mn-lt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33501"/>
            <a:ext cx="8147248" cy="3771636"/>
          </a:xfrm>
        </p:spPr>
        <p:txBody>
          <a:bodyPr/>
          <a:lstStyle/>
          <a:p>
            <a:r>
              <a:rPr kumimoji="1" lang="en-US" altLang="zh-CN" dirty="0" smtClean="0">
                <a:latin typeface="+mn-lt"/>
              </a:rPr>
              <a:t>Untrusted</a:t>
            </a:r>
            <a:r>
              <a:rPr kumimoji="1" lang="zh-CN" altLang="en-US" dirty="0" smtClean="0">
                <a:latin typeface="+mn-lt"/>
              </a:rPr>
              <a:t> </a:t>
            </a:r>
            <a:r>
              <a:rPr kumimoji="1" lang="en-US" altLang="zh-CN" dirty="0" smtClean="0">
                <a:latin typeface="+mn-lt"/>
              </a:rPr>
              <a:t>Code</a:t>
            </a:r>
            <a:r>
              <a:rPr kumimoji="1" lang="zh-CN" altLang="en-US" dirty="0" smtClean="0">
                <a:latin typeface="+mn-lt"/>
              </a:rPr>
              <a:t> </a:t>
            </a:r>
            <a:r>
              <a:rPr kumimoji="1" lang="en-US" altLang="zh-CN" dirty="0" smtClean="0">
                <a:latin typeface="+mn-lt"/>
              </a:rPr>
              <a:t>couldn’t</a:t>
            </a:r>
            <a:r>
              <a:rPr kumimoji="1" lang="zh-CN" altLang="en-US" dirty="0" smtClean="0">
                <a:latin typeface="+mn-lt"/>
              </a:rPr>
              <a:t> </a:t>
            </a:r>
            <a:r>
              <a:rPr kumimoji="1" lang="en-US" altLang="zh-CN" dirty="0" smtClean="0">
                <a:latin typeface="+mn-lt"/>
              </a:rPr>
              <a:t>jump</a:t>
            </a:r>
            <a:r>
              <a:rPr kumimoji="1" lang="zh-CN" altLang="en-US" dirty="0" smtClean="0">
                <a:latin typeface="+mn-lt"/>
              </a:rPr>
              <a:t> </a:t>
            </a:r>
            <a:r>
              <a:rPr kumimoji="1" lang="en-US" altLang="zh-CN" dirty="0" smtClean="0">
                <a:latin typeface="+mn-lt"/>
              </a:rPr>
              <a:t>into</a:t>
            </a:r>
            <a:r>
              <a:rPr kumimoji="1" lang="zh-CN" altLang="en-US" dirty="0" smtClean="0">
                <a:latin typeface="+mn-lt"/>
              </a:rPr>
              <a:t> </a:t>
            </a:r>
            <a:r>
              <a:rPr kumimoji="1" lang="en-US" altLang="zh-CN" dirty="0" smtClean="0">
                <a:latin typeface="+mn-lt"/>
              </a:rPr>
              <a:t>trusted</a:t>
            </a:r>
            <a:r>
              <a:rPr kumimoji="1" lang="zh-CN" altLang="en-US" dirty="0" smtClean="0">
                <a:latin typeface="+mn-lt"/>
              </a:rPr>
              <a:t> </a:t>
            </a:r>
            <a:r>
              <a:rPr kumimoji="1" lang="en-US" altLang="zh-CN" dirty="0" smtClean="0">
                <a:latin typeface="+mn-lt"/>
              </a:rPr>
              <a:t>code</a:t>
            </a:r>
            <a:r>
              <a:rPr kumimoji="1" lang="zh-CN" altLang="en-US" dirty="0" smtClean="0">
                <a:latin typeface="+mn-lt"/>
              </a:rPr>
              <a:t> </a:t>
            </a:r>
            <a:r>
              <a:rPr kumimoji="1" lang="en-US" altLang="zh-CN" dirty="0" smtClean="0">
                <a:latin typeface="+mn-lt"/>
              </a:rPr>
              <a:t>because</a:t>
            </a:r>
            <a:r>
              <a:rPr kumimoji="1" lang="zh-CN" altLang="en-US" dirty="0" smtClean="0">
                <a:latin typeface="+mn-lt"/>
              </a:rPr>
              <a:t> </a:t>
            </a:r>
            <a:r>
              <a:rPr kumimoji="1" lang="en-US" altLang="zh-CN" dirty="0" smtClean="0">
                <a:latin typeface="+mn-lt"/>
              </a:rPr>
              <a:t>of</a:t>
            </a:r>
            <a:r>
              <a:rPr kumimoji="1" lang="zh-CN" altLang="en-US" dirty="0" smtClean="0">
                <a:latin typeface="+mn-lt"/>
              </a:rPr>
              <a:t> </a:t>
            </a:r>
            <a:r>
              <a:rPr kumimoji="1" lang="en-US" altLang="zh-CN" dirty="0" err="1" smtClean="0">
                <a:latin typeface="+mn-lt"/>
              </a:rPr>
              <a:t>hlt</a:t>
            </a:r>
            <a:r>
              <a:rPr kumimoji="1" lang="zh-CN" altLang="en-US" dirty="0" smtClean="0">
                <a:latin typeface="+mn-lt"/>
              </a:rPr>
              <a:t> </a:t>
            </a:r>
            <a:r>
              <a:rPr kumimoji="1" lang="en-US" altLang="zh-CN" dirty="0" smtClean="0">
                <a:latin typeface="+mn-lt"/>
              </a:rPr>
              <a:t>and</a:t>
            </a:r>
            <a:r>
              <a:rPr kumimoji="1" lang="zh-CN" altLang="en-US" dirty="0" smtClean="0">
                <a:latin typeface="+mn-lt"/>
              </a:rPr>
              <a:t> </a:t>
            </a:r>
            <a:r>
              <a:rPr kumimoji="1" lang="en-US" altLang="zh-CN" dirty="0" smtClean="0">
                <a:latin typeface="+mn-lt"/>
              </a:rPr>
              <a:t>32-byte</a:t>
            </a:r>
            <a:r>
              <a:rPr kumimoji="1" lang="zh-CN" altLang="en-US" dirty="0" smtClean="0">
                <a:latin typeface="+mn-lt"/>
              </a:rPr>
              <a:t> </a:t>
            </a:r>
            <a:r>
              <a:rPr kumimoji="1" lang="en-US" altLang="zh-CN" dirty="0" smtClean="0">
                <a:latin typeface="+mn-lt"/>
              </a:rPr>
              <a:t>align.</a:t>
            </a:r>
          </a:p>
          <a:p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0291" y="2425452"/>
            <a:ext cx="3123417" cy="306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3345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>
                <a:latin typeface="+mn-lt"/>
              </a:rPr>
              <a:t>Solution-IMC</a:t>
            </a:r>
            <a:endParaRPr kumimoji="1" lang="zh-CN" altLang="en-US" dirty="0">
              <a:latin typeface="+mn-lt"/>
            </a:endParaRP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912" y="98627"/>
            <a:ext cx="5215731" cy="5591058"/>
          </a:xfrm>
        </p:spPr>
      </p:pic>
    </p:spTree>
    <p:extLst>
      <p:ext uri="{BB962C8B-B14F-4D97-AF65-F5344CB8AC3E}">
        <p14:creationId xmlns:p14="http://schemas.microsoft.com/office/powerpoint/2010/main" val="12764846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>
                <a:latin typeface="+mn-lt"/>
              </a:rPr>
              <a:t>Attack</a:t>
            </a:r>
            <a:r>
              <a:rPr kumimoji="1" lang="zh-CN" altLang="en-US" dirty="0" smtClean="0">
                <a:latin typeface="+mn-lt"/>
              </a:rPr>
              <a:t> </a:t>
            </a:r>
            <a:r>
              <a:rPr kumimoji="1" lang="en-US" altLang="zh-CN" dirty="0" smtClean="0">
                <a:latin typeface="+mn-lt"/>
              </a:rPr>
              <a:t>Surface</a:t>
            </a:r>
            <a:endParaRPr kumimoji="1" lang="zh-CN" altLang="en-US" dirty="0">
              <a:latin typeface="+mn-lt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864" y="1333501"/>
            <a:ext cx="8229600" cy="3771636"/>
          </a:xfrm>
        </p:spPr>
        <p:txBody>
          <a:bodyPr>
            <a:norm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+mn-lt"/>
              </a:rPr>
              <a:t>inner sandbox: binary </a:t>
            </a:r>
            <a:r>
              <a:rPr lang="en-US" altLang="zh-CN" dirty="0" smtClean="0">
                <a:solidFill>
                  <a:srgbClr val="FF0000"/>
                </a:solidFill>
                <a:latin typeface="+mn-lt"/>
              </a:rPr>
              <a:t>validation</a:t>
            </a:r>
            <a:endParaRPr lang="en-US" altLang="zh-CN" dirty="0">
              <a:solidFill>
                <a:srgbClr val="FF0000"/>
              </a:solidFill>
              <a:latin typeface="+mn-lt"/>
            </a:endParaRPr>
          </a:p>
          <a:p>
            <a:r>
              <a:rPr lang="en-US" altLang="zh-CN" dirty="0" smtClean="0">
                <a:latin typeface="+mn-lt"/>
              </a:rPr>
              <a:t>outer </a:t>
            </a:r>
            <a:r>
              <a:rPr lang="en-US" altLang="zh-CN" dirty="0">
                <a:latin typeface="+mn-lt"/>
              </a:rPr>
              <a:t>sandbox: OS system-call interception • service runtime binary module </a:t>
            </a:r>
            <a:r>
              <a:rPr lang="en-US" altLang="zh-CN" dirty="0" smtClean="0">
                <a:latin typeface="+mn-lt"/>
              </a:rPr>
              <a:t>loader</a:t>
            </a:r>
            <a:endParaRPr lang="en-US" altLang="zh-CN" dirty="0">
              <a:latin typeface="+mn-lt"/>
            </a:endParaRPr>
          </a:p>
          <a:p>
            <a:r>
              <a:rPr lang="en-US" altLang="zh-CN" dirty="0" smtClean="0">
                <a:latin typeface="+mn-lt"/>
              </a:rPr>
              <a:t>service </a:t>
            </a:r>
            <a:r>
              <a:rPr lang="en-US" altLang="zh-CN" dirty="0">
                <a:latin typeface="+mn-lt"/>
              </a:rPr>
              <a:t>runtime trampoline </a:t>
            </a:r>
            <a:r>
              <a:rPr lang="en-US" altLang="zh-CN" dirty="0" smtClean="0">
                <a:latin typeface="+mn-lt"/>
              </a:rPr>
              <a:t>interfaces</a:t>
            </a:r>
            <a:endParaRPr lang="en-US" altLang="zh-CN" dirty="0">
              <a:latin typeface="+mn-lt"/>
            </a:endParaRPr>
          </a:p>
          <a:p>
            <a:r>
              <a:rPr lang="en-US" altLang="zh-CN" dirty="0" smtClean="0">
                <a:latin typeface="+mn-lt"/>
              </a:rPr>
              <a:t>IMC </a:t>
            </a:r>
            <a:r>
              <a:rPr lang="en-US" altLang="zh-CN" dirty="0">
                <a:latin typeface="+mn-lt"/>
              </a:rPr>
              <a:t>communications </a:t>
            </a:r>
            <a:r>
              <a:rPr lang="en-US" altLang="zh-CN" dirty="0" smtClean="0">
                <a:latin typeface="+mn-lt"/>
              </a:rPr>
              <a:t>interface</a:t>
            </a:r>
            <a:endParaRPr lang="en-US" altLang="zh-CN" dirty="0">
              <a:latin typeface="+mn-lt"/>
            </a:endParaRPr>
          </a:p>
          <a:p>
            <a:r>
              <a:rPr lang="en-US" altLang="zh-CN" dirty="0" smtClean="0">
                <a:latin typeface="+mn-lt"/>
              </a:rPr>
              <a:t>NPAPI </a:t>
            </a:r>
            <a:r>
              <a:rPr lang="en-US" altLang="zh-CN" dirty="0">
                <a:latin typeface="+mn-lt"/>
              </a:rPr>
              <a:t>interface </a:t>
            </a:r>
          </a:p>
          <a:p>
            <a:endParaRPr kumimoji="1" lang="zh-CN" alt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36034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>
                <a:latin typeface="+mn-lt"/>
              </a:rPr>
              <a:t>First</a:t>
            </a:r>
            <a:r>
              <a:rPr kumimoji="1" lang="zh-CN" altLang="en-US" dirty="0" smtClean="0">
                <a:latin typeface="+mn-lt"/>
              </a:rPr>
              <a:t> </a:t>
            </a:r>
            <a:r>
              <a:rPr kumimoji="1" lang="en-US" altLang="zh-CN" dirty="0" smtClean="0">
                <a:latin typeface="+mn-lt"/>
              </a:rPr>
              <a:t>Attack</a:t>
            </a:r>
            <a:endParaRPr kumimoji="1" lang="zh-CN" altLang="en-US" dirty="0">
              <a:latin typeface="+mn-lt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altLang="zh-CN" dirty="0" err="1">
                <a:latin typeface="+mn-lt"/>
              </a:rPr>
              <a:t>andl</a:t>
            </a:r>
            <a:r>
              <a:rPr lang="en-US" altLang="zh-CN" dirty="0">
                <a:latin typeface="+mn-lt"/>
              </a:rPr>
              <a:t> $</a:t>
            </a:r>
            <a:r>
              <a:rPr lang="en-US" altLang="zh-CN" dirty="0" smtClean="0">
                <a:latin typeface="+mn-lt"/>
              </a:rPr>
              <a:t>0xffffffe0, %</a:t>
            </a:r>
            <a:r>
              <a:rPr lang="en-US" altLang="zh-CN" dirty="0" err="1" smtClean="0">
                <a:latin typeface="+mn-lt"/>
              </a:rPr>
              <a:t>edx</a:t>
            </a:r>
            <a:endParaRPr lang="en-US" altLang="zh-CN" dirty="0">
              <a:latin typeface="+mn-lt"/>
            </a:endParaRPr>
          </a:p>
          <a:p>
            <a:pPr marL="0" indent="0">
              <a:buNone/>
            </a:pPr>
            <a:r>
              <a:rPr lang="en-US" altLang="zh-CN" dirty="0" smtClean="0">
                <a:latin typeface="+mn-lt"/>
              </a:rPr>
              <a:t>call </a:t>
            </a:r>
            <a:r>
              <a:rPr lang="en-US" altLang="zh-CN" dirty="0">
                <a:latin typeface="+mn-lt"/>
              </a:rPr>
              <a:t>*</a:t>
            </a:r>
            <a:r>
              <a:rPr lang="en-US" altLang="zh-CN" dirty="0">
                <a:solidFill>
                  <a:srgbClr val="FF0000"/>
                </a:solidFill>
                <a:latin typeface="+mn-lt"/>
              </a:rPr>
              <a:t>(</a:t>
            </a:r>
            <a:r>
              <a:rPr lang="en-US" altLang="zh-CN" dirty="0">
                <a:latin typeface="+mn-lt"/>
              </a:rPr>
              <a:t>%</a:t>
            </a:r>
            <a:r>
              <a:rPr lang="en-US" altLang="zh-CN" dirty="0" err="1">
                <a:latin typeface="+mn-lt"/>
              </a:rPr>
              <a:t>edx</a:t>
            </a:r>
            <a:r>
              <a:rPr lang="en-US" altLang="zh-CN" dirty="0" smtClean="0">
                <a:solidFill>
                  <a:srgbClr val="FF0000"/>
                </a:solidFill>
                <a:latin typeface="+mn-lt"/>
              </a:rPr>
              <a:t>)</a:t>
            </a:r>
          </a:p>
          <a:p>
            <a:pPr marL="0" indent="0">
              <a:buNone/>
            </a:pPr>
            <a:endParaRPr kumimoji="1" lang="en-US" altLang="zh-CN" dirty="0">
              <a:solidFill>
                <a:srgbClr val="FF0000"/>
              </a:solidFill>
              <a:latin typeface="+mn-lt"/>
            </a:endParaRPr>
          </a:p>
          <a:p>
            <a:r>
              <a:rPr lang="en-US" altLang="zh-CN" dirty="0" smtClean="0"/>
              <a:t>The </a:t>
            </a:r>
            <a:r>
              <a:rPr lang="en-US" altLang="zh-CN" dirty="0"/>
              <a:t>validator and branch alignment ensure the value in the register is 32 byte aligned but not the value it </a:t>
            </a:r>
            <a:r>
              <a:rPr lang="en-US" altLang="zh-CN" dirty="0" smtClean="0"/>
              <a:t>references</a:t>
            </a:r>
          </a:p>
          <a:p>
            <a:r>
              <a:rPr lang="en-US" altLang="zh-CN" dirty="0" smtClean="0"/>
              <a:t>Results </a:t>
            </a:r>
            <a:r>
              <a:rPr lang="en-US" altLang="zh-CN" dirty="0"/>
              <a:t>in execution of a non-validated </a:t>
            </a:r>
            <a:r>
              <a:rPr lang="en-US" altLang="zh-CN" dirty="0" smtClean="0"/>
              <a:t>instruction</a:t>
            </a:r>
          </a:p>
          <a:p>
            <a:r>
              <a:rPr lang="en-US" altLang="zh-CN" dirty="0" smtClean="0"/>
              <a:t>Discovered </a:t>
            </a:r>
            <a:r>
              <a:rPr lang="en-US" altLang="zh-CN" dirty="0"/>
              <a:t>by Alex </a:t>
            </a:r>
            <a:r>
              <a:rPr lang="en-US" altLang="zh-CN" dirty="0" err="1"/>
              <a:t>Radocea</a:t>
            </a:r>
            <a:endParaRPr kumimoji="1" lang="zh-CN" altLang="en-US" dirty="0">
              <a:solidFill>
                <a:srgbClr val="FF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328778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>
                <a:latin typeface="+mn-lt"/>
              </a:rPr>
              <a:t>2009</a:t>
            </a:r>
            <a:r>
              <a:rPr kumimoji="1" lang="zh-CN" altLang="en-US" dirty="0" smtClean="0">
                <a:latin typeface="+mn-lt"/>
              </a:rPr>
              <a:t> </a:t>
            </a:r>
            <a:r>
              <a:rPr kumimoji="1" lang="en-US" altLang="zh-CN" dirty="0" smtClean="0">
                <a:latin typeface="+mn-lt"/>
              </a:rPr>
              <a:t>Native</a:t>
            </a:r>
            <a:r>
              <a:rPr kumimoji="1" lang="zh-CN" altLang="en-US" dirty="0" smtClean="0">
                <a:latin typeface="+mn-lt"/>
              </a:rPr>
              <a:t> </a:t>
            </a:r>
            <a:r>
              <a:rPr kumimoji="1" lang="en-US" altLang="zh-CN" dirty="0" smtClean="0">
                <a:latin typeface="+mn-lt"/>
              </a:rPr>
              <a:t>Client</a:t>
            </a:r>
            <a:r>
              <a:rPr kumimoji="1" lang="zh-CN" altLang="en-US" dirty="0" smtClean="0">
                <a:latin typeface="+mn-lt"/>
              </a:rPr>
              <a:t> </a:t>
            </a:r>
            <a:r>
              <a:rPr kumimoji="1" lang="en-US" altLang="zh-CN" dirty="0" smtClean="0">
                <a:latin typeface="+mn-lt"/>
              </a:rPr>
              <a:t>Security</a:t>
            </a:r>
            <a:r>
              <a:rPr kumimoji="1" lang="zh-CN" altLang="en-US" dirty="0" smtClean="0">
                <a:latin typeface="+mn-lt"/>
              </a:rPr>
              <a:t> </a:t>
            </a:r>
            <a:r>
              <a:rPr kumimoji="1" lang="en-US" altLang="zh-CN" dirty="0" smtClean="0">
                <a:latin typeface="+mn-lt"/>
              </a:rPr>
              <a:t>Contest</a:t>
            </a:r>
            <a:endParaRPr kumimoji="1" lang="zh-CN" altLang="en-US" dirty="0">
              <a:latin typeface="+mn-lt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33501"/>
            <a:ext cx="8229600" cy="2316087"/>
          </a:xfrm>
        </p:spPr>
        <p:txBody>
          <a:bodyPr>
            <a:normAutofit fontScale="92500"/>
          </a:bodyPr>
          <a:lstStyle/>
          <a:p>
            <a:r>
              <a:rPr kumimoji="1" lang="en-US" altLang="zh-CN" dirty="0" smtClean="0">
                <a:latin typeface="+mn-lt"/>
                <a:hlinkClick r:id="rId2"/>
              </a:rPr>
              <a:t>Native Client Security Contest: The results are in!</a:t>
            </a:r>
            <a:endParaRPr kumimoji="1" lang="en-US" altLang="zh-CN" dirty="0" smtClean="0">
              <a:latin typeface="+mn-lt"/>
            </a:endParaRPr>
          </a:p>
          <a:p>
            <a:r>
              <a:rPr lang="en-US" altLang="zh-CN" dirty="0" smtClean="0">
                <a:latin typeface="+mn-lt"/>
              </a:rPr>
              <a:t>Uncovered </a:t>
            </a:r>
            <a:r>
              <a:rPr lang="en-US" altLang="zh-CN" dirty="0">
                <a:latin typeface="+mn-lt"/>
              </a:rPr>
              <a:t>20 new security vulnerabilities in </a:t>
            </a:r>
            <a:r>
              <a:rPr lang="en-US" altLang="zh-CN" dirty="0" err="1" smtClean="0">
                <a:latin typeface="+mn-lt"/>
              </a:rPr>
              <a:t>NaCl</a:t>
            </a:r>
            <a:endParaRPr lang="en-US" altLang="zh-CN" dirty="0" smtClean="0">
              <a:latin typeface="+mn-lt"/>
            </a:endParaRPr>
          </a:p>
          <a:p>
            <a:r>
              <a:rPr lang="en-US" altLang="zh-CN" dirty="0" smtClean="0">
                <a:latin typeface="+mn-lt"/>
              </a:rPr>
              <a:t>Nothing </a:t>
            </a:r>
            <a:r>
              <a:rPr lang="en-US" altLang="zh-CN" dirty="0">
                <a:latin typeface="+mn-lt"/>
              </a:rPr>
              <a:t>that significantly broke the inner sandbox design</a:t>
            </a:r>
            <a:endParaRPr kumimoji="1" lang="en-US" altLang="zh-CN" dirty="0" smtClean="0">
              <a:latin typeface="+mn-lt"/>
            </a:endParaRPr>
          </a:p>
          <a:p>
            <a:endParaRPr kumimoji="1" lang="zh-CN" altLang="en-US" dirty="0">
              <a:latin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0072" y="3289548"/>
            <a:ext cx="3256136" cy="1912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6295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>
                <a:latin typeface="+mn-lt"/>
              </a:rPr>
              <a:t>Additional</a:t>
            </a:r>
            <a:r>
              <a:rPr kumimoji="1" lang="zh-CN" altLang="en-US" dirty="0" smtClean="0">
                <a:latin typeface="+mn-lt"/>
              </a:rPr>
              <a:t> </a:t>
            </a:r>
            <a:r>
              <a:rPr kumimoji="1" lang="en-US" altLang="zh-CN" dirty="0" smtClean="0">
                <a:latin typeface="+mn-lt"/>
              </a:rPr>
              <a:t>Work</a:t>
            </a:r>
            <a:endParaRPr kumimoji="1" lang="zh-CN" altLang="en-US" dirty="0">
              <a:latin typeface="+mn-lt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>
                <a:latin typeface="+mn-lt"/>
              </a:rPr>
              <a:t>Modify</a:t>
            </a:r>
            <a:r>
              <a:rPr kumimoji="1" lang="zh-CN" altLang="en-US" dirty="0" smtClean="0">
                <a:latin typeface="+mn-lt"/>
              </a:rPr>
              <a:t> </a:t>
            </a:r>
            <a:r>
              <a:rPr kumimoji="1" lang="en-US" altLang="zh-CN" dirty="0" smtClean="0">
                <a:latin typeface="+mn-lt"/>
              </a:rPr>
              <a:t>GNU</a:t>
            </a:r>
            <a:r>
              <a:rPr kumimoji="1" lang="zh-CN" altLang="en-US" dirty="0" smtClean="0">
                <a:latin typeface="+mn-lt"/>
              </a:rPr>
              <a:t> </a:t>
            </a:r>
            <a:r>
              <a:rPr kumimoji="1" lang="en-US" altLang="zh-CN" dirty="0" smtClean="0">
                <a:latin typeface="+mn-lt"/>
              </a:rPr>
              <a:t>toolchain</a:t>
            </a:r>
            <a:endParaRPr kumimoji="1" lang="zh-CN" altLang="en-US" dirty="0">
              <a:latin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0996" y="1069404"/>
            <a:ext cx="4476765" cy="4010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5349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>
                <a:latin typeface="+mn-lt"/>
              </a:rPr>
              <a:t>Evaluation</a:t>
            </a:r>
            <a:endParaRPr kumimoji="1" lang="zh-CN" altLang="en-US" dirty="0">
              <a:latin typeface="+mn-lt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>
                <a:latin typeface="+mn-lt"/>
              </a:rPr>
              <a:t>SPEC2000</a:t>
            </a:r>
          </a:p>
          <a:p>
            <a:r>
              <a:rPr lang="en-US" altLang="zh-CN" dirty="0">
                <a:latin typeface="+mn-lt"/>
              </a:rPr>
              <a:t>Compute/Graphics Performance Tests </a:t>
            </a:r>
          </a:p>
          <a:p>
            <a:r>
              <a:rPr lang="en-US" altLang="zh-CN" dirty="0">
                <a:latin typeface="+mn-lt"/>
              </a:rPr>
              <a:t>H.264 Decoder </a:t>
            </a:r>
          </a:p>
          <a:p>
            <a:r>
              <a:rPr lang="en-US" altLang="zh-CN" dirty="0" smtClean="0">
                <a:latin typeface="+mn-lt"/>
              </a:rPr>
              <a:t>Bullet</a:t>
            </a:r>
            <a:endParaRPr lang="en-US" altLang="zh-CN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153196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 smtClean="0">
                <a:latin typeface="+mj-lt"/>
              </a:rPr>
              <a:t>Before</a:t>
            </a:r>
            <a:r>
              <a:rPr kumimoji="1" lang="zh-CN" altLang="en-US" dirty="0" smtClean="0">
                <a:latin typeface="+mj-lt"/>
              </a:rPr>
              <a:t> </a:t>
            </a:r>
            <a:r>
              <a:rPr kumimoji="1" lang="en-US" altLang="zh-CN" dirty="0" err="1" smtClean="0">
                <a:latin typeface="+mj-lt"/>
              </a:rPr>
              <a:t>NaCl</a:t>
            </a:r>
            <a:endParaRPr kumimoji="1" lang="zh-CN" altLang="en-US" dirty="0">
              <a:latin typeface="+mj-lt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572000" y="355921"/>
            <a:ext cx="31683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Sum </a:t>
            </a:r>
            <a:r>
              <a:rPr lang="en-US" altLang="zh-CN" dirty="0"/>
              <a:t>all numbers between 1 and </a:t>
            </a:r>
            <a:r>
              <a:rPr lang="en-US" altLang="zh-CN" dirty="0" smtClean="0"/>
              <a:t>10000000</a:t>
            </a:r>
            <a:endParaRPr kumimoji="1"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9743" y="1133910"/>
            <a:ext cx="5438762" cy="1103554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6500" y="3391565"/>
            <a:ext cx="5442005" cy="1007446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6500" y="4399011"/>
            <a:ext cx="5442005" cy="1008112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49743" y="2235291"/>
            <a:ext cx="5438762" cy="1156274"/>
          </a:xfrm>
          <a:prstGeom prst="rect">
            <a:avLst/>
          </a:prstGeom>
        </p:spPr>
      </p:pic>
      <p:sp>
        <p:nvSpPr>
          <p:cNvPr id="26" name="文本框 25"/>
          <p:cNvSpPr txBox="1"/>
          <p:nvPr/>
        </p:nvSpPr>
        <p:spPr>
          <a:xfrm>
            <a:off x="1187624" y="1446807"/>
            <a:ext cx="36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C</a:t>
            </a:r>
            <a:endParaRPr kumimoji="1" lang="zh-CN" altLang="en-US" dirty="0"/>
          </a:p>
        </p:txBody>
      </p:sp>
      <p:sp>
        <p:nvSpPr>
          <p:cNvPr id="27" name="文本框 26"/>
          <p:cNvSpPr txBox="1"/>
          <p:nvPr/>
        </p:nvSpPr>
        <p:spPr>
          <a:xfrm>
            <a:off x="958698" y="2491369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/>
              <a:t>Golang</a:t>
            </a:r>
            <a:endParaRPr kumimoji="1" lang="zh-CN" altLang="en-US" dirty="0"/>
          </a:p>
        </p:txBody>
      </p:sp>
      <p:sp>
        <p:nvSpPr>
          <p:cNvPr id="28" name="文本框 27"/>
          <p:cNvSpPr txBox="1"/>
          <p:nvPr/>
        </p:nvSpPr>
        <p:spPr>
          <a:xfrm>
            <a:off x="935596" y="3581248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JS</a:t>
            </a:r>
            <a:r>
              <a:rPr lang="zh-CN" altLang="en-US" dirty="0" smtClean="0"/>
              <a:t> </a:t>
            </a:r>
            <a:r>
              <a:rPr lang="en-US" altLang="zh-CN" dirty="0" smtClean="0"/>
              <a:t>+</a:t>
            </a:r>
            <a:r>
              <a:rPr lang="zh-CN" altLang="en-US" dirty="0" smtClean="0"/>
              <a:t> </a:t>
            </a:r>
            <a:r>
              <a:rPr lang="en-US" altLang="zh-CN" dirty="0" smtClean="0"/>
              <a:t>V8</a:t>
            </a:r>
            <a:endParaRPr kumimoji="1" lang="zh-CN" altLang="en-US" dirty="0"/>
          </a:p>
        </p:txBody>
      </p:sp>
      <p:sp>
        <p:nvSpPr>
          <p:cNvPr id="29" name="文本框 28"/>
          <p:cNvSpPr txBox="1"/>
          <p:nvPr/>
        </p:nvSpPr>
        <p:spPr>
          <a:xfrm>
            <a:off x="971600" y="4718401"/>
            <a:ext cx="864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python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92317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>
                <a:latin typeface="+mj-lt"/>
              </a:rPr>
              <a:t>SPEC2000</a:t>
            </a:r>
            <a:endParaRPr kumimoji="1" lang="zh-CN" altLang="en-US" dirty="0">
              <a:latin typeface="+mj-lt"/>
            </a:endParaRP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1447" y="1345332"/>
            <a:ext cx="3961105" cy="3771900"/>
          </a:xfrm>
        </p:spPr>
      </p:pic>
    </p:spTree>
    <p:extLst>
      <p:ext uri="{BB962C8B-B14F-4D97-AF65-F5344CB8AC3E}">
        <p14:creationId xmlns:p14="http://schemas.microsoft.com/office/powerpoint/2010/main" val="5078111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>
                <a:latin typeface="+mj-lt"/>
              </a:rPr>
              <a:t>QUAKE</a:t>
            </a:r>
            <a:endParaRPr kumimoji="1" lang="zh-CN" altLang="en-US" dirty="0">
              <a:latin typeface="+mj-lt"/>
            </a:endParaRP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843137"/>
            <a:ext cx="8229600" cy="2752626"/>
          </a:xfrm>
        </p:spPr>
      </p:pic>
    </p:spTree>
    <p:extLst>
      <p:ext uri="{BB962C8B-B14F-4D97-AF65-F5344CB8AC3E}">
        <p14:creationId xmlns:p14="http://schemas.microsoft.com/office/powerpoint/2010/main" val="12849473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>
                <a:latin typeface="+mn-lt"/>
              </a:rPr>
              <a:t>TUCAO</a:t>
            </a:r>
            <a:endParaRPr kumimoji="1" lang="zh-CN" altLang="en-US" dirty="0">
              <a:latin typeface="+mn-lt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>
                <a:latin typeface="+mn-lt"/>
              </a:rPr>
              <a:t>JavaScript</a:t>
            </a:r>
            <a:r>
              <a:rPr kumimoji="1" lang="zh-CN" altLang="en-US" dirty="0" smtClean="0">
                <a:latin typeface="+mn-lt"/>
              </a:rPr>
              <a:t> </a:t>
            </a:r>
            <a:r>
              <a:rPr kumimoji="1" lang="en-US" altLang="zh-CN" dirty="0" smtClean="0">
                <a:latin typeface="+mn-lt"/>
              </a:rPr>
              <a:t>is</a:t>
            </a:r>
            <a:r>
              <a:rPr kumimoji="1" lang="zh-CN" altLang="en-US" dirty="0" smtClean="0">
                <a:latin typeface="+mn-lt"/>
              </a:rPr>
              <a:t> </a:t>
            </a:r>
            <a:r>
              <a:rPr kumimoji="1" lang="en-US" altLang="zh-CN" dirty="0" smtClean="0">
                <a:latin typeface="+mn-lt"/>
              </a:rPr>
              <a:t>eating</a:t>
            </a:r>
            <a:r>
              <a:rPr kumimoji="1" lang="zh-CN" altLang="en-US" dirty="0" smtClean="0">
                <a:latin typeface="+mn-lt"/>
              </a:rPr>
              <a:t> </a:t>
            </a:r>
            <a:r>
              <a:rPr kumimoji="1" lang="en-US" altLang="zh-CN" dirty="0" smtClean="0">
                <a:latin typeface="+mn-lt"/>
              </a:rPr>
              <a:t>the</a:t>
            </a:r>
            <a:r>
              <a:rPr kumimoji="1" lang="zh-CN" altLang="en-US" dirty="0" smtClean="0">
                <a:latin typeface="+mn-lt"/>
              </a:rPr>
              <a:t> </a:t>
            </a:r>
            <a:r>
              <a:rPr kumimoji="1" lang="en-US" altLang="zh-CN" dirty="0" smtClean="0">
                <a:latin typeface="+mn-lt"/>
              </a:rPr>
              <a:t>world</a:t>
            </a:r>
            <a:r>
              <a:rPr kumimoji="1" lang="zh-CN" altLang="en-US" dirty="0" smtClean="0">
                <a:latin typeface="+mn-lt"/>
              </a:rPr>
              <a:t> </a:t>
            </a:r>
            <a:r>
              <a:rPr kumimoji="1" lang="en-US" altLang="zh-CN" dirty="0" smtClean="0">
                <a:latin typeface="+mn-lt"/>
              </a:rPr>
              <a:t>now.</a:t>
            </a:r>
          </a:p>
          <a:p>
            <a:r>
              <a:rPr kumimoji="1" lang="en-US" altLang="zh-CN" dirty="0" err="1" smtClean="0">
                <a:latin typeface="+mn-lt"/>
              </a:rPr>
              <a:t>ChromeOS</a:t>
            </a:r>
            <a:r>
              <a:rPr kumimoji="1" lang="zh-CN" altLang="en-US" dirty="0" smtClean="0">
                <a:latin typeface="+mn-lt"/>
              </a:rPr>
              <a:t> </a:t>
            </a:r>
            <a:r>
              <a:rPr kumimoji="1" lang="en-US" altLang="zh-CN" dirty="0" smtClean="0">
                <a:latin typeface="+mn-lt"/>
              </a:rPr>
              <a:t>+</a:t>
            </a:r>
            <a:r>
              <a:rPr kumimoji="1" lang="zh-CN" altLang="en-US" dirty="0" smtClean="0">
                <a:latin typeface="+mn-lt"/>
              </a:rPr>
              <a:t> </a:t>
            </a:r>
            <a:r>
              <a:rPr kumimoji="1" lang="en-US" altLang="zh-CN" dirty="0" smtClean="0">
                <a:latin typeface="+mn-lt"/>
              </a:rPr>
              <a:t>Native</a:t>
            </a:r>
            <a:r>
              <a:rPr kumimoji="1" lang="zh-CN" altLang="en-US" dirty="0" smtClean="0">
                <a:latin typeface="+mn-lt"/>
              </a:rPr>
              <a:t> </a:t>
            </a:r>
            <a:r>
              <a:rPr kumimoji="1" lang="en-US" altLang="zh-CN" dirty="0" smtClean="0">
                <a:latin typeface="+mn-lt"/>
              </a:rPr>
              <a:t>Client</a:t>
            </a:r>
          </a:p>
          <a:p>
            <a:r>
              <a:rPr kumimoji="1" lang="en-US" altLang="zh-CN" dirty="0" err="1" smtClean="0">
                <a:latin typeface="+mn-lt"/>
              </a:rPr>
              <a:t>Asm.js</a:t>
            </a:r>
            <a:r>
              <a:rPr kumimoji="1" lang="zh-CN" altLang="en-US" dirty="0" smtClean="0">
                <a:latin typeface="+mn-lt"/>
              </a:rPr>
              <a:t> </a:t>
            </a:r>
            <a:r>
              <a:rPr kumimoji="1" lang="en-US" altLang="zh-CN" dirty="0" smtClean="0">
                <a:latin typeface="+mn-lt"/>
              </a:rPr>
              <a:t>is</a:t>
            </a:r>
            <a:r>
              <a:rPr kumimoji="1" lang="zh-CN" altLang="en-US" dirty="0" smtClean="0">
                <a:latin typeface="+mn-lt"/>
              </a:rPr>
              <a:t> </a:t>
            </a:r>
            <a:r>
              <a:rPr kumimoji="1" lang="en-US" altLang="zh-CN" dirty="0" smtClean="0">
                <a:latin typeface="+mn-lt"/>
              </a:rPr>
              <a:t>an</a:t>
            </a:r>
            <a:r>
              <a:rPr kumimoji="1" lang="zh-CN" altLang="en-US" dirty="0" smtClean="0">
                <a:latin typeface="+mn-lt"/>
              </a:rPr>
              <a:t> </a:t>
            </a:r>
            <a:r>
              <a:rPr kumimoji="1" lang="en-US" altLang="zh-CN" dirty="0" smtClean="0">
                <a:latin typeface="+mn-lt"/>
              </a:rPr>
              <a:t>alternative</a:t>
            </a:r>
            <a:endParaRPr kumimoji="1" lang="zh-CN" alt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624814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 smtClean="0">
                <a:latin typeface="+mn-lt"/>
              </a:rPr>
              <a:t>Asm.js</a:t>
            </a:r>
            <a:endParaRPr kumimoji="1" lang="zh-CN" altLang="en-US" dirty="0">
              <a:latin typeface="+mn-lt"/>
            </a:endParaRP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11960" y="416620"/>
            <a:ext cx="3936438" cy="295232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840" y="2680786"/>
            <a:ext cx="7452320" cy="3008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5605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>
                <a:latin typeface="+mj-lt"/>
              </a:rPr>
              <a:t>What</a:t>
            </a:r>
            <a:r>
              <a:rPr kumimoji="1" lang="zh-CN" altLang="en-US" dirty="0">
                <a:latin typeface="+mj-lt"/>
              </a:rPr>
              <a:t> </a:t>
            </a:r>
            <a:r>
              <a:rPr kumimoji="1" lang="en-US" altLang="zh-CN" dirty="0">
                <a:latin typeface="+mj-lt"/>
              </a:rPr>
              <a:t>is</a:t>
            </a:r>
            <a:r>
              <a:rPr kumimoji="1" lang="zh-CN" altLang="en-US" dirty="0">
                <a:latin typeface="+mj-lt"/>
              </a:rPr>
              <a:t> </a:t>
            </a:r>
            <a:r>
              <a:rPr kumimoji="1" lang="en-US" altLang="zh-CN" dirty="0" err="1">
                <a:latin typeface="+mj-lt"/>
              </a:rPr>
              <a:t>NaCl</a:t>
            </a:r>
            <a:endParaRPr kumimoji="1" lang="zh-CN" altLang="en-US" dirty="0">
              <a:latin typeface="+mj-lt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1685" y="1561355"/>
            <a:ext cx="2044824" cy="319503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5936" y="1561355"/>
            <a:ext cx="2178436" cy="319503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8" name="文本框 7"/>
          <p:cNvSpPr txBox="1"/>
          <p:nvPr/>
        </p:nvSpPr>
        <p:spPr>
          <a:xfrm flipH="1">
            <a:off x="3378057" y="2866487"/>
            <a:ext cx="4018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dirty="0" smtClean="0"/>
              <a:t>+</a:t>
            </a:r>
            <a:endParaRPr kumimoji="1" lang="zh-CN" altLang="en-US" sz="3200" dirty="0"/>
          </a:p>
        </p:txBody>
      </p:sp>
      <p:sp>
        <p:nvSpPr>
          <p:cNvPr id="9" name="文本框 8"/>
          <p:cNvSpPr txBox="1"/>
          <p:nvPr/>
        </p:nvSpPr>
        <p:spPr>
          <a:xfrm flipH="1">
            <a:off x="6621944" y="2848356"/>
            <a:ext cx="14064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dirty="0" smtClean="0"/>
              <a:t>=</a:t>
            </a:r>
            <a:r>
              <a:rPr kumimoji="1" lang="zh-CN" altLang="en-US" sz="3200" dirty="0" smtClean="0"/>
              <a:t> </a:t>
            </a:r>
            <a:r>
              <a:rPr kumimoji="1" lang="en-US" altLang="zh-CN" sz="3200" dirty="0" smtClean="0"/>
              <a:t>CP</a:t>
            </a:r>
            <a:endParaRPr kumimoji="1"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968453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>
                <a:latin typeface="+mj-lt"/>
              </a:rPr>
              <a:t>What</a:t>
            </a:r>
            <a:r>
              <a:rPr kumimoji="1" lang="zh-CN" altLang="en-US" dirty="0">
                <a:latin typeface="+mj-lt"/>
              </a:rPr>
              <a:t> </a:t>
            </a:r>
            <a:r>
              <a:rPr kumimoji="1" lang="en-US" altLang="zh-CN" dirty="0">
                <a:latin typeface="+mj-lt"/>
              </a:rPr>
              <a:t>is</a:t>
            </a:r>
            <a:r>
              <a:rPr kumimoji="1" lang="zh-CN" altLang="en-US" dirty="0">
                <a:latin typeface="+mj-lt"/>
              </a:rPr>
              <a:t> </a:t>
            </a:r>
            <a:r>
              <a:rPr kumimoji="1" lang="en-US" altLang="zh-CN" dirty="0" err="1" smtClean="0">
                <a:latin typeface="+mj-lt"/>
              </a:rPr>
              <a:t>NaCl</a:t>
            </a:r>
            <a:r>
              <a:rPr kumimoji="1" lang="en-US" altLang="zh-CN" dirty="0" smtClean="0">
                <a:latin typeface="+mj-lt"/>
              </a:rPr>
              <a:t>(Demo)</a:t>
            </a:r>
            <a:endParaRPr kumimoji="1" lang="zh-CN" altLang="en-US" dirty="0">
              <a:latin typeface="+mj-lt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139502"/>
            <a:ext cx="3791472" cy="145643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8672" y="1132123"/>
            <a:ext cx="4535444" cy="147119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3851920" y="1139502"/>
                <a:ext cx="483782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CN" altLang="en-US" sz="28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↔</m:t>
                      </m:r>
                    </m:oMath>
                  </m:oMathPara>
                </a14:m>
                <a:endParaRPr kumimoji="1" lang="zh-CN" altLang="en-US" sz="2800" dirty="0"/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1920" y="1139502"/>
                <a:ext cx="483782" cy="430887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" y="2610692"/>
            <a:ext cx="4139952" cy="1737301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48672" y="2610692"/>
            <a:ext cx="4530090" cy="1737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038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>
                <a:latin typeface="+mj-lt"/>
              </a:rPr>
              <a:t>What</a:t>
            </a:r>
            <a:r>
              <a:rPr kumimoji="1" lang="zh-CN" altLang="en-US" dirty="0">
                <a:latin typeface="+mj-lt"/>
              </a:rPr>
              <a:t> </a:t>
            </a:r>
            <a:r>
              <a:rPr kumimoji="1" lang="en-US" altLang="zh-CN" dirty="0">
                <a:latin typeface="+mj-lt"/>
              </a:rPr>
              <a:t>is</a:t>
            </a:r>
            <a:r>
              <a:rPr kumimoji="1" lang="zh-CN" altLang="en-US" dirty="0">
                <a:latin typeface="+mj-lt"/>
              </a:rPr>
              <a:t> </a:t>
            </a:r>
            <a:r>
              <a:rPr kumimoji="1" lang="en-US" altLang="zh-CN" dirty="0" err="1">
                <a:latin typeface="+mj-lt"/>
              </a:rPr>
              <a:t>NaCl</a:t>
            </a:r>
            <a:endParaRPr kumimoji="1" lang="zh-CN" altLang="en-US" dirty="0">
              <a:latin typeface="+mj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4" y="3388520"/>
            <a:ext cx="2664296" cy="136464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9952" y="742303"/>
            <a:ext cx="4476765" cy="4010857"/>
          </a:xfrm>
          <a:prstGeom prst="rect">
            <a:avLst/>
          </a:prstGeom>
        </p:spPr>
      </p:pic>
      <p:sp>
        <p:nvSpPr>
          <p:cNvPr id="10" name="内容占位符 2"/>
          <p:cNvSpPr>
            <a:spLocks noGrp="1"/>
          </p:cNvSpPr>
          <p:nvPr>
            <p:ph idx="1"/>
          </p:nvPr>
        </p:nvSpPr>
        <p:spPr>
          <a:xfrm>
            <a:off x="457200" y="1333501"/>
            <a:ext cx="4114800" cy="1523999"/>
          </a:xfrm>
        </p:spPr>
        <p:txBody>
          <a:bodyPr>
            <a:normAutofit fontScale="85000" lnSpcReduction="10000"/>
          </a:bodyPr>
          <a:lstStyle/>
          <a:p>
            <a:r>
              <a:rPr kumimoji="1" lang="en-US" altLang="zh-CN" dirty="0" smtClean="0">
                <a:latin typeface="+mn-lt"/>
              </a:rPr>
              <a:t>Run</a:t>
            </a:r>
            <a:r>
              <a:rPr kumimoji="1" lang="zh-CN" altLang="en-US" dirty="0" smtClean="0">
                <a:latin typeface="+mn-lt"/>
              </a:rPr>
              <a:t> </a:t>
            </a:r>
            <a:r>
              <a:rPr kumimoji="1" lang="en-US" altLang="zh-CN" dirty="0" smtClean="0">
                <a:latin typeface="+mn-lt"/>
              </a:rPr>
              <a:t>C</a:t>
            </a:r>
            <a:r>
              <a:rPr kumimoji="1" lang="zh-CN" altLang="en-US" dirty="0" smtClean="0">
                <a:latin typeface="+mn-lt"/>
              </a:rPr>
              <a:t> </a:t>
            </a:r>
            <a:r>
              <a:rPr kumimoji="1" lang="en-US" altLang="zh-CN" dirty="0" smtClean="0">
                <a:latin typeface="+mn-lt"/>
              </a:rPr>
              <a:t>or</a:t>
            </a:r>
            <a:r>
              <a:rPr kumimoji="1" lang="zh-CN" altLang="en-US" dirty="0" smtClean="0">
                <a:latin typeface="+mn-lt"/>
              </a:rPr>
              <a:t> </a:t>
            </a:r>
            <a:r>
              <a:rPr kumimoji="1" lang="en-US" altLang="zh-CN" dirty="0" smtClean="0">
                <a:latin typeface="+mn-lt"/>
              </a:rPr>
              <a:t>C++</a:t>
            </a:r>
            <a:r>
              <a:rPr kumimoji="1" lang="zh-CN" altLang="en-US" dirty="0" smtClean="0">
                <a:latin typeface="+mn-lt"/>
              </a:rPr>
              <a:t> </a:t>
            </a:r>
            <a:r>
              <a:rPr kumimoji="1" lang="en-US" altLang="zh-CN" dirty="0" smtClean="0">
                <a:latin typeface="+mn-lt"/>
              </a:rPr>
              <a:t>in</a:t>
            </a:r>
            <a:r>
              <a:rPr kumimoji="1" lang="zh-CN" altLang="en-US" dirty="0" smtClean="0">
                <a:latin typeface="+mn-lt"/>
              </a:rPr>
              <a:t> </a:t>
            </a:r>
            <a:r>
              <a:rPr kumimoji="1" lang="en-US" altLang="zh-CN" dirty="0" smtClean="0">
                <a:latin typeface="+mn-lt"/>
              </a:rPr>
              <a:t>browser</a:t>
            </a:r>
          </a:p>
          <a:p>
            <a:r>
              <a:rPr kumimoji="1" lang="en-US" altLang="zh-CN" dirty="0" smtClean="0">
                <a:latin typeface="+mn-lt"/>
              </a:rPr>
              <a:t>Modified</a:t>
            </a:r>
            <a:r>
              <a:rPr kumimoji="1" lang="zh-CN" altLang="en-US" dirty="0" smtClean="0">
                <a:latin typeface="+mn-lt"/>
              </a:rPr>
              <a:t> </a:t>
            </a:r>
            <a:r>
              <a:rPr kumimoji="1" lang="en-US" altLang="zh-CN" dirty="0" smtClean="0">
                <a:latin typeface="+mn-lt"/>
              </a:rPr>
              <a:t>toolchain</a:t>
            </a:r>
          </a:p>
          <a:p>
            <a:r>
              <a:rPr kumimoji="1" lang="en-US" altLang="zh-CN" dirty="0" smtClean="0">
                <a:latin typeface="+mn-lt"/>
              </a:rPr>
              <a:t>OS</a:t>
            </a:r>
            <a:r>
              <a:rPr kumimoji="1" lang="zh-CN" altLang="en-US" dirty="0" smtClean="0">
                <a:latin typeface="+mn-lt"/>
              </a:rPr>
              <a:t> </a:t>
            </a:r>
            <a:r>
              <a:rPr kumimoji="1" lang="en-US" altLang="zh-CN" dirty="0" smtClean="0">
                <a:latin typeface="+mn-lt"/>
              </a:rPr>
              <a:t>and</a:t>
            </a:r>
            <a:r>
              <a:rPr kumimoji="1" lang="zh-CN" altLang="en-US" dirty="0" smtClean="0">
                <a:latin typeface="+mn-lt"/>
              </a:rPr>
              <a:t> </a:t>
            </a:r>
            <a:r>
              <a:rPr kumimoji="1" lang="en-US" altLang="zh-CN" dirty="0" smtClean="0">
                <a:latin typeface="+mn-lt"/>
              </a:rPr>
              <a:t>browser</a:t>
            </a:r>
            <a:r>
              <a:rPr kumimoji="1" lang="zh-CN" altLang="en-US" dirty="0" smtClean="0">
                <a:latin typeface="+mn-lt"/>
              </a:rPr>
              <a:t> </a:t>
            </a:r>
            <a:r>
              <a:rPr kumimoji="1" lang="en-US" altLang="zh-CN" dirty="0" smtClean="0">
                <a:latin typeface="+mn-lt"/>
              </a:rPr>
              <a:t>specific</a:t>
            </a:r>
          </a:p>
          <a:p>
            <a:endParaRPr kumimoji="1" lang="zh-CN" alt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36791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+mj-lt"/>
              </a:rPr>
              <a:t>What</a:t>
            </a:r>
            <a:r>
              <a:rPr kumimoji="1" lang="zh-CN" altLang="en-US" dirty="0">
                <a:latin typeface="+mj-lt"/>
              </a:rPr>
              <a:t> </a:t>
            </a:r>
            <a:r>
              <a:rPr kumimoji="1" lang="en-US" altLang="zh-CN" dirty="0">
                <a:latin typeface="+mj-lt"/>
              </a:rPr>
              <a:t>is</a:t>
            </a:r>
            <a:r>
              <a:rPr kumimoji="1" lang="zh-CN" altLang="en-US" dirty="0">
                <a:latin typeface="+mj-lt"/>
              </a:rPr>
              <a:t> </a:t>
            </a:r>
            <a:r>
              <a:rPr kumimoji="1" lang="en-US" altLang="zh-CN" dirty="0" err="1">
                <a:latin typeface="+mj-lt"/>
              </a:rPr>
              <a:t>NaCl</a:t>
            </a:r>
            <a:endParaRPr kumimoji="1" lang="zh-CN" altLang="en-US" dirty="0">
              <a:latin typeface="+mj-lt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33501"/>
            <a:ext cx="4114800" cy="3771636"/>
          </a:xfrm>
        </p:spPr>
        <p:txBody>
          <a:bodyPr>
            <a:normAutofit/>
          </a:bodyPr>
          <a:lstStyle/>
          <a:p>
            <a:r>
              <a:rPr lang="en-US" altLang="zh-CN" dirty="0" smtClean="0">
                <a:latin typeface="+mn-lt"/>
              </a:rPr>
              <a:t>A </a:t>
            </a:r>
            <a:r>
              <a:rPr lang="en-US" altLang="zh-CN" dirty="0">
                <a:latin typeface="+mn-lt"/>
              </a:rPr>
              <a:t>sandbox for running compiled C and C++ code in the browser </a:t>
            </a:r>
            <a:r>
              <a:rPr lang="en-US" altLang="zh-CN" b="1" dirty="0" smtClean="0">
                <a:latin typeface="+mn-lt"/>
              </a:rPr>
              <a:t>efficiently</a:t>
            </a:r>
            <a:r>
              <a:rPr lang="en-US" altLang="zh-CN" dirty="0" smtClean="0">
                <a:latin typeface="+mn-lt"/>
              </a:rPr>
              <a:t> and </a:t>
            </a:r>
            <a:r>
              <a:rPr lang="en-US" altLang="zh-CN" b="1" dirty="0" smtClean="0">
                <a:latin typeface="+mn-lt"/>
              </a:rPr>
              <a:t>securely</a:t>
            </a:r>
            <a:endParaRPr kumimoji="1" lang="zh-CN" altLang="en-US" dirty="0">
              <a:latin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7860" y="93129"/>
            <a:ext cx="4686140" cy="5621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2363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>
                <a:latin typeface="+mn-lt"/>
              </a:rPr>
              <a:t>RW-System </a:t>
            </a:r>
            <a:r>
              <a:rPr lang="en-US" altLang="zh-CN" dirty="0">
                <a:latin typeface="+mn-lt"/>
              </a:rPr>
              <a:t>Request Moderation </a:t>
            </a:r>
            <a:endParaRPr kumimoji="1" lang="zh-CN" altLang="en-US" dirty="0">
              <a:latin typeface="+mn-lt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err="1" smtClean="0">
                <a:latin typeface="+mn-lt"/>
              </a:rPr>
              <a:t>ptrace</a:t>
            </a:r>
            <a:endParaRPr kumimoji="1" lang="en-US" altLang="zh-CN" dirty="0" smtClean="0">
              <a:latin typeface="+mn-lt"/>
            </a:endParaRPr>
          </a:p>
          <a:p>
            <a:r>
              <a:rPr kumimoji="1" lang="en-US" altLang="zh-CN" dirty="0" err="1" smtClean="0">
                <a:latin typeface="+mn-lt"/>
              </a:rPr>
              <a:t>systrace</a:t>
            </a:r>
            <a:endParaRPr kumimoji="1" lang="en-US" altLang="zh-CN" dirty="0" smtClean="0">
              <a:latin typeface="+mn-lt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5896" y="1129308"/>
            <a:ext cx="4681881" cy="3972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084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>
                <a:latin typeface="+mj-lt"/>
              </a:rPr>
              <a:t>RW-Software</a:t>
            </a:r>
            <a:r>
              <a:rPr kumimoji="1" lang="zh-CN" altLang="en-US" dirty="0" smtClean="0">
                <a:latin typeface="+mj-lt"/>
              </a:rPr>
              <a:t> </a:t>
            </a:r>
            <a:r>
              <a:rPr kumimoji="1" lang="en-US" altLang="zh-CN" dirty="0">
                <a:latin typeface="+mj-lt"/>
              </a:rPr>
              <a:t>F</a:t>
            </a:r>
            <a:r>
              <a:rPr kumimoji="1" lang="en-US" altLang="zh-CN" dirty="0" smtClean="0">
                <a:latin typeface="+mj-lt"/>
              </a:rPr>
              <a:t>ault</a:t>
            </a:r>
            <a:r>
              <a:rPr kumimoji="1" lang="zh-CN" altLang="en-US" dirty="0" smtClean="0">
                <a:latin typeface="+mj-lt"/>
              </a:rPr>
              <a:t> </a:t>
            </a:r>
            <a:r>
              <a:rPr kumimoji="1" lang="en-US" altLang="zh-CN" dirty="0">
                <a:latin typeface="+mj-lt"/>
              </a:rPr>
              <a:t>I</a:t>
            </a:r>
            <a:r>
              <a:rPr kumimoji="1" lang="en-US" altLang="zh-CN" dirty="0" smtClean="0">
                <a:latin typeface="+mj-lt"/>
              </a:rPr>
              <a:t>solation</a:t>
            </a:r>
            <a:endParaRPr kumimoji="1" lang="zh-CN" altLang="en-US" dirty="0">
              <a:latin typeface="+mj-lt"/>
            </a:endParaRPr>
          </a:p>
        </p:txBody>
      </p:sp>
      <p:pic>
        <p:nvPicPr>
          <p:cNvPr id="7" name="内容占位符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1129308"/>
            <a:ext cx="6024959" cy="4423765"/>
          </a:xfrm>
        </p:spPr>
      </p:pic>
      <p:sp>
        <p:nvSpPr>
          <p:cNvPr id="8" name="文本框 7"/>
          <p:cNvSpPr txBox="1"/>
          <p:nvPr/>
        </p:nvSpPr>
        <p:spPr>
          <a:xfrm>
            <a:off x="7389876" y="5276074"/>
            <a:ext cx="12706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/>
              <a:t>F</a:t>
            </a:r>
            <a:r>
              <a:rPr kumimoji="1" lang="en-US" altLang="zh-CN" sz="1200" dirty="0" smtClean="0"/>
              <a:t>rom</a:t>
            </a:r>
            <a:r>
              <a:rPr kumimoji="1" lang="zh-CN" altLang="en-US" sz="1200" dirty="0" smtClean="0"/>
              <a:t> </a:t>
            </a:r>
            <a:r>
              <a:rPr kumimoji="1" lang="en-US" altLang="zh-CN" sz="1200" dirty="0" smtClean="0">
                <a:hlinkClick r:id="rId3"/>
              </a:rPr>
              <a:t>cs.umd.edu</a:t>
            </a:r>
            <a:endParaRPr kumimoji="1"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11227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3222</TotalTime>
  <Words>1076</Words>
  <Application>Microsoft Macintosh PowerPoint</Application>
  <PresentationFormat>全屏显示(16:10)</PresentationFormat>
  <Paragraphs>163</Paragraphs>
  <Slides>33</Slides>
  <Notes>12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33</vt:i4>
      </vt:variant>
    </vt:vector>
  </HeadingPairs>
  <TitlesOfParts>
    <vt:vector size="40" baseType="lpstr">
      <vt:lpstr>Calibri</vt:lpstr>
      <vt:lpstr>Cambria Math</vt:lpstr>
      <vt:lpstr>Myriad Pro Cond</vt:lpstr>
      <vt:lpstr>Myriad Pro Light SemiCond</vt:lpstr>
      <vt:lpstr>宋体</vt:lpstr>
      <vt:lpstr>Arial</vt:lpstr>
      <vt:lpstr>Office 主题​​</vt:lpstr>
      <vt:lpstr>Native Client</vt:lpstr>
      <vt:lpstr>Outline</vt:lpstr>
      <vt:lpstr>Before NaCl</vt:lpstr>
      <vt:lpstr>What is NaCl</vt:lpstr>
      <vt:lpstr>What is NaCl(Demo)</vt:lpstr>
      <vt:lpstr>What is NaCl</vt:lpstr>
      <vt:lpstr>What is NaCl</vt:lpstr>
      <vt:lpstr>RW-System Request Moderation </vt:lpstr>
      <vt:lpstr>RW-Software Fault Isolation</vt:lpstr>
      <vt:lpstr>RW-Software Fault Isolation</vt:lpstr>
      <vt:lpstr>RW-ActiveX</vt:lpstr>
      <vt:lpstr>System Architecture</vt:lpstr>
      <vt:lpstr>Threat Model-Sandbox</vt:lpstr>
      <vt:lpstr>Threat Model-Service Runtime</vt:lpstr>
      <vt:lpstr>Threat Model-IMC</vt:lpstr>
      <vt:lpstr>Solution-Inner Sandbox</vt:lpstr>
      <vt:lpstr>Solution-Inner Sandbox</vt:lpstr>
      <vt:lpstr>Solution-Inner Sandbox</vt:lpstr>
      <vt:lpstr>Solution-Inner Sandbox</vt:lpstr>
      <vt:lpstr>Static Analysis</vt:lpstr>
      <vt:lpstr>Solution-Service Runtime</vt:lpstr>
      <vt:lpstr>Solution-Service Runtime</vt:lpstr>
      <vt:lpstr>Solution-Service Runtime</vt:lpstr>
      <vt:lpstr>Solution-IMC</vt:lpstr>
      <vt:lpstr>Attack Surface</vt:lpstr>
      <vt:lpstr>First Attack</vt:lpstr>
      <vt:lpstr>2009 Native Client Security Contest</vt:lpstr>
      <vt:lpstr>Additional Work</vt:lpstr>
      <vt:lpstr>Evaluation</vt:lpstr>
      <vt:lpstr>SPEC2000</vt:lpstr>
      <vt:lpstr>QUAKE</vt:lpstr>
      <vt:lpstr>TUCAO</vt:lpstr>
      <vt:lpstr>Asm.js</vt:lpstr>
    </vt:vector>
  </TitlesOfParts>
  <LinksUpToDate>false</LinksUpToDate>
  <SharedDoc>false</SharedDoc>
  <HyperlinksChanged>false</HyperlinksChanged>
  <AppVersion>15.0025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StackTrack</dc:title>
  <dc:creator>Naruil</dc:creator>
  <cp:lastModifiedBy>高策</cp:lastModifiedBy>
  <cp:revision>251</cp:revision>
  <dcterms:created xsi:type="dcterms:W3CDTF">2014-05-27T04:59:38Z</dcterms:created>
  <dcterms:modified xsi:type="dcterms:W3CDTF">2016-10-09T04:25:16Z</dcterms:modified>
</cp:coreProperties>
</file>